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Open Sans" charset="1" panose="020B0606030504020204"/>
      <p:regular r:id="rId27"/>
    </p:embeddedFont>
    <p:embeddedFont>
      <p:font typeface="TT Lakes Neue Expanded" charset="1" panose="02010001040000080307"/>
      <p:regular r:id="rId28"/>
    </p:embeddedFont>
    <p:embeddedFont>
      <p:font typeface="Open Sans Bold" charset="1" panose="020B0806030504020204"/>
      <p:regular r:id="rId29"/>
    </p:embeddedFont>
    <p:embeddedFont>
      <p:font typeface="Open Sans Italics" charset="1" panose="020B0606030504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4_GZs06c.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svg>
</file>

<file path=ppt/media/image31.png>
</file>

<file path=ppt/media/image32.jpe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2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1.png" Type="http://schemas.openxmlformats.org/officeDocument/2006/relationships/image"/><Relationship Id="rId6" Target="../media/image29.png" Type="http://schemas.openxmlformats.org/officeDocument/2006/relationships/image"/><Relationship Id="rId7" Target="../media/image30.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3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insightful.io/webflow-static/628f49cf62b2f3248177b0c3_State%20of%20Remote%202022%20-%20eBook%20-%20Compressed.pdf" TargetMode="External" Type="http://schemas.openxmlformats.org/officeDocument/2006/relationships/hyperlink"/><Relationship Id="rId11" Target="http://telefonicatech.com/blog/edge-computing-que-es" TargetMode="External" Type="http://schemas.openxmlformats.org/officeDocument/2006/relationships/hyperlink"/><Relationship Id="rId12" Target="http://incibe.es/empresas/blog/si-necesitas-teletrabajar-sigue-estos-consejos-seguridad-0" TargetMode="External" Type="http://schemas.openxmlformats.org/officeDocument/2006/relationships/hyperlink"/><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https://www.couchbase.com/es/resources/concepts/cloud-deployment-models" TargetMode="External" Type="http://schemas.openxmlformats.org/officeDocument/2006/relationships/hyperlink"/><Relationship Id="rId6" Target="https://www.crn.com/news/cloud/2025/microsoft-vs-aws-vs-google-cloud-q3-2025-earnings-face-off" TargetMode="External" Type="http://schemas.openxmlformats.org/officeDocument/2006/relationships/hyperlink"/><Relationship Id="rId7" Target="https://www.statista.com/chart/18819/worldwide-market-share-of-leading-cloud-infrastructure-service-providers/" TargetMode="External" Type="http://schemas.openxmlformats.org/officeDocument/2006/relationships/hyperlink"/><Relationship Id="rId8" Target="http://hatom.net/insights/how-cloud-computing-supports-remote-work-and-collaboration" TargetMode="External" Type="http://schemas.openxmlformats.org/officeDocument/2006/relationships/hyperlink"/><Relationship Id="rId9" Target="https://www.ibm.com/es-es/think/topics/edge-computing" TargetMode="External" Type="http://schemas.openxmlformats.org/officeDocument/2006/relationships/hyperlink"/></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2.jpeg" Type="http://schemas.openxmlformats.org/officeDocument/2006/relationships/image"/><Relationship Id="rId5" Target="../media/VAG4_GZs06c.mp4" Type="http://schemas.openxmlformats.org/officeDocument/2006/relationships/video"/><Relationship Id="rId6" Target="../media/VAG4_GZs06c.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3.png" Type="http://schemas.openxmlformats.org/officeDocument/2006/relationships/image"/><Relationship Id="rId6" Target="https://docs.google.com/document/d/1Aj412LDhC2GX5s9r6tsa-CrEfuplDZWh-MZF-aMS8U4/edit?tab=t.0#heading=h.3e3vy3vkprq" TargetMode="External" Type="http://schemas.openxmlformats.org/officeDocument/2006/relationships/hyperlink"/><Relationship Id="rId7" Target="https://docs.google.com/document/d/1Aj412LDhC2GX5s9r6tsa-CrEfuplDZWh-MZF-aMS8U4/edit?tab=t.0#heading=h.3e3vy3vkprq"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4.png" Type="http://schemas.openxmlformats.org/officeDocument/2006/relationships/image"/><Relationship Id="rId6" Target="https://docs.google.com/document/d/1Aj412LDhC2GX5s9r6tsa-CrEfuplDZWh-MZF-aMS8U4/edit?tab=t.0#heading=h.3e3vy3vkprq"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png" Type="http://schemas.openxmlformats.org/officeDocument/2006/relationships/image"/><Relationship Id="rId12" Target="../media/image22.png" Type="http://schemas.openxmlformats.org/officeDocument/2006/relationships/image"/><Relationship Id="rId13" Target="https://docs.google.com/document/d/1Aj412LDhC2GX5s9r6tsa-CrEfuplDZWh-MZF-aMS8U4/edit?tab=t.0#heading=h.3e3vy3vkprq" TargetMode="External" Type="http://schemas.openxmlformats.org/officeDocument/2006/relationships/hyperlink"/><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1372" y="2907776"/>
            <a:ext cx="1510072" cy="1510072"/>
          </a:xfrm>
          <a:custGeom>
            <a:avLst/>
            <a:gdLst/>
            <a:ahLst/>
            <a:cxnLst/>
            <a:rect r="r" b="b" t="t" l="l"/>
            <a:pathLst>
              <a:path h="1510072" w="1510072">
                <a:moveTo>
                  <a:pt x="0" y="0"/>
                </a:moveTo>
                <a:lnTo>
                  <a:pt x="1510072" y="0"/>
                </a:lnTo>
                <a:lnTo>
                  <a:pt x="1510072" y="1510071"/>
                </a:lnTo>
                <a:lnTo>
                  <a:pt x="0" y="15100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558984" y="611864"/>
            <a:ext cx="1179483" cy="416836"/>
            <a:chOff x="0" y="0"/>
            <a:chExt cx="310646" cy="109784"/>
          </a:xfrm>
        </p:grpSpPr>
        <p:sp>
          <p:nvSpPr>
            <p:cNvPr name="Freeform 4" id="4"/>
            <p:cNvSpPr/>
            <p:nvPr/>
          </p:nvSpPr>
          <p:spPr>
            <a:xfrm flipH="false" flipV="false" rot="0">
              <a:off x="0" y="0"/>
              <a:ext cx="310646" cy="109784"/>
            </a:xfrm>
            <a:custGeom>
              <a:avLst/>
              <a:gdLst/>
              <a:ahLst/>
              <a:cxnLst/>
              <a:rect r="r" b="b" t="t" l="l"/>
              <a:pathLst>
                <a:path h="109784" w="310646">
                  <a:moveTo>
                    <a:pt x="54892" y="0"/>
                  </a:moveTo>
                  <a:lnTo>
                    <a:pt x="255754" y="0"/>
                  </a:lnTo>
                  <a:cubicBezTo>
                    <a:pt x="286070" y="0"/>
                    <a:pt x="310646" y="24576"/>
                    <a:pt x="310646" y="54892"/>
                  </a:cubicBezTo>
                  <a:lnTo>
                    <a:pt x="310646" y="54892"/>
                  </a:lnTo>
                  <a:cubicBezTo>
                    <a:pt x="310646" y="69450"/>
                    <a:pt x="304862" y="83412"/>
                    <a:pt x="294568" y="93706"/>
                  </a:cubicBezTo>
                  <a:cubicBezTo>
                    <a:pt x="284274" y="104001"/>
                    <a:pt x="270312" y="109784"/>
                    <a:pt x="255754" y="109784"/>
                  </a:cubicBezTo>
                  <a:lnTo>
                    <a:pt x="54892" y="109784"/>
                  </a:lnTo>
                  <a:cubicBezTo>
                    <a:pt x="40334" y="109784"/>
                    <a:pt x="26372" y="104001"/>
                    <a:pt x="16077" y="93706"/>
                  </a:cubicBezTo>
                  <a:cubicBezTo>
                    <a:pt x="5783" y="83412"/>
                    <a:pt x="0" y="69450"/>
                    <a:pt x="0" y="54892"/>
                  </a:cubicBezTo>
                  <a:lnTo>
                    <a:pt x="0" y="54892"/>
                  </a:lnTo>
                  <a:cubicBezTo>
                    <a:pt x="0" y="40334"/>
                    <a:pt x="5783" y="26372"/>
                    <a:pt x="16077" y="16077"/>
                  </a:cubicBezTo>
                  <a:cubicBezTo>
                    <a:pt x="26372" y="5783"/>
                    <a:pt x="40334" y="0"/>
                    <a:pt x="54892" y="0"/>
                  </a:cubicBezTo>
                  <a:close/>
                </a:path>
              </a:pathLst>
            </a:custGeom>
            <a:solidFill>
              <a:srgbClr val="191919"/>
            </a:solidFill>
            <a:ln w="9525" cap="rnd">
              <a:solidFill>
                <a:srgbClr val="5B5B5B"/>
              </a:solidFill>
              <a:prstDash val="solid"/>
              <a:round/>
            </a:ln>
          </p:spPr>
        </p:sp>
        <p:sp>
          <p:nvSpPr>
            <p:cNvPr name="TextBox 5" id="5"/>
            <p:cNvSpPr txBox="true"/>
            <p:nvPr/>
          </p:nvSpPr>
          <p:spPr>
            <a:xfrm>
              <a:off x="0" y="-38100"/>
              <a:ext cx="310646" cy="147884"/>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843682" y="613082"/>
            <a:ext cx="415618" cy="415618"/>
          </a:xfrm>
          <a:custGeom>
            <a:avLst/>
            <a:gdLst/>
            <a:ahLst/>
            <a:cxnLst/>
            <a:rect r="r" b="b" t="t" l="l"/>
            <a:pathLst>
              <a:path h="415618" w="415618">
                <a:moveTo>
                  <a:pt x="0" y="0"/>
                </a:moveTo>
                <a:lnTo>
                  <a:pt x="415618" y="0"/>
                </a:lnTo>
                <a:lnTo>
                  <a:pt x="415618" y="415618"/>
                </a:lnTo>
                <a:lnTo>
                  <a:pt x="0" y="4156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028700" y="3315375"/>
            <a:ext cx="72667" cy="694874"/>
            <a:chOff x="0" y="0"/>
            <a:chExt cx="19139" cy="183012"/>
          </a:xfrm>
        </p:grpSpPr>
        <p:sp>
          <p:nvSpPr>
            <p:cNvPr name="Freeform 8" id="8"/>
            <p:cNvSpPr/>
            <p:nvPr/>
          </p:nvSpPr>
          <p:spPr>
            <a:xfrm flipH="false" flipV="false" rot="0">
              <a:off x="0" y="0"/>
              <a:ext cx="19139" cy="183012"/>
            </a:xfrm>
            <a:custGeom>
              <a:avLst/>
              <a:gdLst/>
              <a:ahLst/>
              <a:cxnLst/>
              <a:rect r="r" b="b" t="t" l="l"/>
              <a:pathLst>
                <a:path h="183012" w="19139">
                  <a:moveTo>
                    <a:pt x="9569" y="0"/>
                  </a:moveTo>
                  <a:lnTo>
                    <a:pt x="9569" y="0"/>
                  </a:lnTo>
                  <a:cubicBezTo>
                    <a:pt x="14854" y="0"/>
                    <a:pt x="19139" y="4284"/>
                    <a:pt x="19139" y="9569"/>
                  </a:cubicBezTo>
                  <a:lnTo>
                    <a:pt x="19139" y="173443"/>
                  </a:lnTo>
                  <a:cubicBezTo>
                    <a:pt x="19139" y="175981"/>
                    <a:pt x="18130" y="178415"/>
                    <a:pt x="16336" y="180209"/>
                  </a:cubicBezTo>
                  <a:cubicBezTo>
                    <a:pt x="14541" y="182004"/>
                    <a:pt x="12107" y="183012"/>
                    <a:pt x="9569" y="183012"/>
                  </a:cubicBezTo>
                  <a:lnTo>
                    <a:pt x="9569" y="183012"/>
                  </a:lnTo>
                  <a:cubicBezTo>
                    <a:pt x="7031" y="183012"/>
                    <a:pt x="4597" y="182004"/>
                    <a:pt x="2803" y="180209"/>
                  </a:cubicBezTo>
                  <a:cubicBezTo>
                    <a:pt x="1008" y="178415"/>
                    <a:pt x="0" y="175981"/>
                    <a:pt x="0" y="173443"/>
                  </a:cubicBezTo>
                  <a:lnTo>
                    <a:pt x="0" y="9569"/>
                  </a:lnTo>
                  <a:cubicBezTo>
                    <a:pt x="0" y="7031"/>
                    <a:pt x="1008" y="4597"/>
                    <a:pt x="2803" y="2803"/>
                  </a:cubicBezTo>
                  <a:cubicBezTo>
                    <a:pt x="4597" y="1008"/>
                    <a:pt x="7031" y="0"/>
                    <a:pt x="9569" y="0"/>
                  </a:cubicBezTo>
                  <a:close/>
                </a:path>
              </a:pathLst>
            </a:custGeom>
            <a:solidFill>
              <a:srgbClr val="FFDE59"/>
            </a:solidFill>
          </p:spPr>
        </p:sp>
        <p:sp>
          <p:nvSpPr>
            <p:cNvPr name="TextBox 9" id="9"/>
            <p:cNvSpPr txBox="true"/>
            <p:nvPr/>
          </p:nvSpPr>
          <p:spPr>
            <a:xfrm>
              <a:off x="0" y="-28575"/>
              <a:ext cx="19139" cy="211587"/>
            </a:xfrm>
            <a:prstGeom prst="rect">
              <a:avLst/>
            </a:prstGeom>
          </p:spPr>
          <p:txBody>
            <a:bodyPr anchor="ctr" rtlCol="false" tIns="50800" lIns="50800" bIns="50800" rIns="50800"/>
            <a:lstStyle/>
            <a:p>
              <a:pPr algn="ctr">
                <a:lnSpc>
                  <a:spcPts val="1960"/>
                </a:lnSpc>
              </a:pPr>
            </a:p>
          </p:txBody>
        </p:sp>
      </p:grpSp>
      <p:grpSp>
        <p:nvGrpSpPr>
          <p:cNvPr name="Group 10" id="10"/>
          <p:cNvGrpSpPr/>
          <p:nvPr/>
        </p:nvGrpSpPr>
        <p:grpSpPr>
          <a:xfrm rot="0">
            <a:off x="17186633" y="3315375"/>
            <a:ext cx="72667" cy="694874"/>
            <a:chOff x="0" y="0"/>
            <a:chExt cx="19139" cy="183012"/>
          </a:xfrm>
        </p:grpSpPr>
        <p:sp>
          <p:nvSpPr>
            <p:cNvPr name="Freeform 11" id="11"/>
            <p:cNvSpPr/>
            <p:nvPr/>
          </p:nvSpPr>
          <p:spPr>
            <a:xfrm flipH="false" flipV="false" rot="0">
              <a:off x="0" y="0"/>
              <a:ext cx="19139" cy="183012"/>
            </a:xfrm>
            <a:custGeom>
              <a:avLst/>
              <a:gdLst/>
              <a:ahLst/>
              <a:cxnLst/>
              <a:rect r="r" b="b" t="t" l="l"/>
              <a:pathLst>
                <a:path h="183012" w="19139">
                  <a:moveTo>
                    <a:pt x="9569" y="0"/>
                  </a:moveTo>
                  <a:lnTo>
                    <a:pt x="9569" y="0"/>
                  </a:lnTo>
                  <a:cubicBezTo>
                    <a:pt x="14854" y="0"/>
                    <a:pt x="19139" y="4284"/>
                    <a:pt x="19139" y="9569"/>
                  </a:cubicBezTo>
                  <a:lnTo>
                    <a:pt x="19139" y="173443"/>
                  </a:lnTo>
                  <a:cubicBezTo>
                    <a:pt x="19139" y="175981"/>
                    <a:pt x="18130" y="178415"/>
                    <a:pt x="16336" y="180209"/>
                  </a:cubicBezTo>
                  <a:cubicBezTo>
                    <a:pt x="14541" y="182004"/>
                    <a:pt x="12107" y="183012"/>
                    <a:pt x="9569" y="183012"/>
                  </a:cubicBezTo>
                  <a:lnTo>
                    <a:pt x="9569" y="183012"/>
                  </a:lnTo>
                  <a:cubicBezTo>
                    <a:pt x="7031" y="183012"/>
                    <a:pt x="4597" y="182004"/>
                    <a:pt x="2803" y="180209"/>
                  </a:cubicBezTo>
                  <a:cubicBezTo>
                    <a:pt x="1008" y="178415"/>
                    <a:pt x="0" y="175981"/>
                    <a:pt x="0" y="173443"/>
                  </a:cubicBezTo>
                  <a:lnTo>
                    <a:pt x="0" y="9569"/>
                  </a:lnTo>
                  <a:cubicBezTo>
                    <a:pt x="0" y="7031"/>
                    <a:pt x="1008" y="4597"/>
                    <a:pt x="2803" y="2803"/>
                  </a:cubicBezTo>
                  <a:cubicBezTo>
                    <a:pt x="4597" y="1008"/>
                    <a:pt x="7031" y="0"/>
                    <a:pt x="9569" y="0"/>
                  </a:cubicBezTo>
                  <a:close/>
                </a:path>
              </a:pathLst>
            </a:custGeom>
            <a:solidFill>
              <a:srgbClr val="FFDE59"/>
            </a:solidFill>
          </p:spPr>
        </p:sp>
        <p:sp>
          <p:nvSpPr>
            <p:cNvPr name="TextBox 12" id="12"/>
            <p:cNvSpPr txBox="true"/>
            <p:nvPr/>
          </p:nvSpPr>
          <p:spPr>
            <a:xfrm>
              <a:off x="0" y="-28575"/>
              <a:ext cx="19139" cy="211587"/>
            </a:xfrm>
            <a:prstGeom prst="rect">
              <a:avLst/>
            </a:prstGeom>
          </p:spPr>
          <p:txBody>
            <a:bodyPr anchor="ctr" rtlCol="false" tIns="50800" lIns="50800" bIns="50800" rIns="50800"/>
            <a:lstStyle/>
            <a:p>
              <a:pPr algn="ctr">
                <a:lnSpc>
                  <a:spcPts val="1960"/>
                </a:lnSpc>
              </a:pPr>
            </a:p>
          </p:txBody>
        </p:sp>
      </p:grpSp>
      <p:sp>
        <p:nvSpPr>
          <p:cNvPr name="Freeform 13" id="13"/>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true" flipV="false" rot="0">
            <a:off x="16996743" y="9054461"/>
            <a:ext cx="262557" cy="203839"/>
          </a:xfrm>
          <a:custGeom>
            <a:avLst/>
            <a:gdLst/>
            <a:ahLst/>
            <a:cxnLst/>
            <a:rect r="r" b="b" t="t" l="l"/>
            <a:pathLst>
              <a:path h="203839" w="262557">
                <a:moveTo>
                  <a:pt x="262557" y="0"/>
                </a:moveTo>
                <a:lnTo>
                  <a:pt x="0" y="0"/>
                </a:lnTo>
                <a:lnTo>
                  <a:pt x="0" y="203839"/>
                </a:lnTo>
                <a:lnTo>
                  <a:pt x="262557" y="203839"/>
                </a:lnTo>
                <a:lnTo>
                  <a:pt x="262557"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false" flipV="false" rot="0">
            <a:off x="28575" y="4084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8"/>
            <a:stretch>
              <a:fillRect l="0" t="0" r="0" b="0"/>
            </a:stretch>
          </a:blipFill>
        </p:spPr>
      </p:sp>
      <p:sp>
        <p:nvSpPr>
          <p:cNvPr name="TextBox 16" id="16"/>
          <p:cNvSpPr txBox="true"/>
          <p:nvPr/>
        </p:nvSpPr>
        <p:spPr>
          <a:xfrm rot="0">
            <a:off x="2050735" y="3024058"/>
            <a:ext cx="14186529" cy="1393789"/>
          </a:xfrm>
          <a:prstGeom prst="rect">
            <a:avLst/>
          </a:prstGeom>
        </p:spPr>
        <p:txBody>
          <a:bodyPr anchor="t" rtlCol="false" tIns="0" lIns="0" bIns="0" rIns="0">
            <a:spAutoFit/>
          </a:bodyPr>
          <a:lstStyle/>
          <a:p>
            <a:pPr algn="ctr">
              <a:lnSpc>
                <a:spcPts val="5255"/>
              </a:lnSpc>
            </a:pPr>
            <a:r>
              <a:rPr lang="en-US" sz="5774" spc="-230">
                <a:solidFill>
                  <a:srgbClr val="FFFFFF"/>
                </a:solidFill>
                <a:latin typeface="Open Sans"/>
                <a:ea typeface="Open Sans"/>
                <a:cs typeface="Open Sans"/>
                <a:sym typeface="Open Sans"/>
              </a:rPr>
              <a:t>COMPUTACIÓN EN LA NUBE Y MODELOS EMERGENTES</a:t>
            </a:r>
          </a:p>
        </p:txBody>
      </p:sp>
      <p:sp>
        <p:nvSpPr>
          <p:cNvPr name="TextBox 17" id="17"/>
          <p:cNvSpPr txBox="true"/>
          <p:nvPr/>
        </p:nvSpPr>
        <p:spPr>
          <a:xfrm rot="0">
            <a:off x="6470479" y="6697631"/>
            <a:ext cx="6163473" cy="2054316"/>
          </a:xfrm>
          <a:prstGeom prst="rect">
            <a:avLst/>
          </a:prstGeom>
        </p:spPr>
        <p:txBody>
          <a:bodyPr anchor="t" rtlCol="false" tIns="0" lIns="0" bIns="0" rIns="0">
            <a:spAutoFit/>
          </a:bodyPr>
          <a:lstStyle/>
          <a:p>
            <a:pPr algn="l">
              <a:lnSpc>
                <a:spcPts val="3240"/>
              </a:lnSpc>
            </a:pPr>
            <a:r>
              <a:rPr lang="en-US" sz="2867" spc="-114">
                <a:solidFill>
                  <a:srgbClr val="FFFFFF"/>
                </a:solidFill>
                <a:latin typeface="Open Sans"/>
                <a:ea typeface="Open Sans"/>
                <a:cs typeface="Open Sans"/>
                <a:sym typeface="Open Sans"/>
              </a:rPr>
              <a:t>CHENGZHE LI           DYLAN SOTO</a:t>
            </a:r>
          </a:p>
          <a:p>
            <a:pPr algn="l">
              <a:lnSpc>
                <a:spcPts val="3240"/>
              </a:lnSpc>
            </a:pPr>
            <a:r>
              <a:rPr lang="en-US" sz="2867" spc="-114">
                <a:solidFill>
                  <a:srgbClr val="FFFFFF"/>
                </a:solidFill>
                <a:latin typeface="Open Sans"/>
                <a:ea typeface="Open Sans"/>
                <a:cs typeface="Open Sans"/>
                <a:sym typeface="Open Sans"/>
              </a:rPr>
              <a:t>LUIS CASAS               RICARDO LÓPEZ</a:t>
            </a:r>
          </a:p>
          <a:p>
            <a:pPr algn="l">
              <a:lnSpc>
                <a:spcPts val="3240"/>
              </a:lnSpc>
            </a:pPr>
            <a:r>
              <a:rPr lang="en-US" sz="2867" spc="-114">
                <a:solidFill>
                  <a:srgbClr val="FFFFFF"/>
                </a:solidFill>
                <a:latin typeface="Open Sans"/>
                <a:ea typeface="Open Sans"/>
                <a:cs typeface="Open Sans"/>
                <a:sym typeface="Open Sans"/>
              </a:rPr>
              <a:t>ISAÍAS MARTÍN</a:t>
            </a:r>
          </a:p>
          <a:p>
            <a:pPr algn="ctr">
              <a:lnSpc>
                <a:spcPts val="3240"/>
              </a:lnSpc>
            </a:pPr>
          </a:p>
          <a:p>
            <a:pPr algn="ctr">
              <a:lnSpc>
                <a:spcPts val="3240"/>
              </a:lnSpc>
            </a:pPr>
          </a:p>
        </p:txBody>
      </p:sp>
      <p:sp>
        <p:nvSpPr>
          <p:cNvPr name="TextBox 18" id="18"/>
          <p:cNvSpPr txBox="true"/>
          <p:nvPr/>
        </p:nvSpPr>
        <p:spPr>
          <a:xfrm rot="0">
            <a:off x="540800" y="545420"/>
            <a:ext cx="3489661" cy="560467"/>
          </a:xfrm>
          <a:prstGeom prst="rect">
            <a:avLst/>
          </a:prstGeom>
        </p:spPr>
        <p:txBody>
          <a:bodyPr anchor="t" rtlCol="false" tIns="0" lIns="0" bIns="0" rIns="0">
            <a:spAutoFit/>
          </a:bodyPr>
          <a:lstStyle/>
          <a:p>
            <a:pPr algn="ctr">
              <a:lnSpc>
                <a:spcPts val="2223"/>
              </a:lnSpc>
            </a:pPr>
            <a:r>
              <a:rPr lang="en-US" sz="1967" spc="-78">
                <a:solidFill>
                  <a:srgbClr val="FFFFFF"/>
                </a:solidFill>
                <a:latin typeface="TT Lakes Neue Expanded"/>
                <a:ea typeface="TT Lakes Neue Expanded"/>
                <a:cs typeface="TT Lakes Neue Expanded"/>
                <a:sym typeface="TT Lakes Neue Expanded"/>
              </a:rPr>
              <a:t>METRODORA FP MADRID RÍO</a:t>
            </a:r>
          </a:p>
        </p:txBody>
      </p:sp>
      <p:sp>
        <p:nvSpPr>
          <p:cNvPr name="TextBox 19" id="19"/>
          <p:cNvSpPr txBox="true"/>
          <p:nvPr/>
        </p:nvSpPr>
        <p:spPr>
          <a:xfrm rot="0">
            <a:off x="1065034" y="4670402"/>
            <a:ext cx="15900242" cy="1455523"/>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ea typeface="Open Sans"/>
                <a:cs typeface="Open Sans"/>
                <a:sym typeface="Open Sans"/>
              </a:rPr>
              <a:t>Un </a:t>
            </a:r>
            <a:r>
              <a:rPr lang="en-US" sz="4200">
                <a:solidFill>
                  <a:srgbClr val="FFFFFF"/>
                </a:solidFill>
                <a:latin typeface="Open Sans"/>
                <a:ea typeface="Open Sans"/>
                <a:cs typeface="Open Sans"/>
                <a:sym typeface="Open Sans"/>
              </a:rPr>
              <a:t>Análisis de Modelos, Aplicaciones y Rentabilidad Empresarial</a:t>
            </a:r>
          </a:p>
          <a:p>
            <a:pPr algn="ctr">
              <a:lnSpc>
                <a:spcPts val="588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159978" y="2505801"/>
            <a:ext cx="15429343" cy="6650579"/>
          </a:xfrm>
          <a:custGeom>
            <a:avLst/>
            <a:gdLst/>
            <a:ahLst/>
            <a:cxnLst/>
            <a:rect r="r" b="b" t="t" l="l"/>
            <a:pathLst>
              <a:path h="6650579" w="15429343">
                <a:moveTo>
                  <a:pt x="0" y="0"/>
                </a:moveTo>
                <a:lnTo>
                  <a:pt x="15429344" y="0"/>
                </a:lnTo>
                <a:lnTo>
                  <a:pt x="15429344" y="6650579"/>
                </a:lnTo>
                <a:lnTo>
                  <a:pt x="0" y="6650579"/>
                </a:lnTo>
                <a:lnTo>
                  <a:pt x="0" y="0"/>
                </a:lnTo>
                <a:close/>
              </a:path>
            </a:pathLst>
          </a:custGeom>
          <a:blipFill>
            <a:blip r:embed="rId5"/>
            <a:stretch>
              <a:fillRect l="0" t="0" r="0" b="0"/>
            </a:stretch>
          </a:blipFill>
        </p:spPr>
      </p:sp>
      <p:sp>
        <p:nvSpPr>
          <p:cNvPr name="TextBox 8" id="8"/>
          <p:cNvSpPr txBox="true"/>
          <p:nvPr/>
        </p:nvSpPr>
        <p:spPr>
          <a:xfrm rot="0">
            <a:off x="1028700" y="1126672"/>
            <a:ext cx="11503603"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4</a:t>
            </a:r>
            <a:r>
              <a:rPr lang="en-US" b="true" sz="4599" spc="-183">
                <a:solidFill>
                  <a:srgbClr val="1800AD"/>
                </a:solidFill>
                <a:latin typeface="Open Sans Bold"/>
                <a:ea typeface="Open Sans Bold"/>
                <a:cs typeface="Open Sans Bold"/>
                <a:sym typeface="Open Sans Bold"/>
              </a:rPr>
              <a:t>. Mercado Global de Servicios en la Nube </a:t>
            </a:r>
          </a:p>
        </p:txBody>
      </p:sp>
      <p:sp>
        <p:nvSpPr>
          <p:cNvPr name="TextBox 9" id="9"/>
          <p:cNvSpPr txBox="true"/>
          <p:nvPr/>
        </p:nvSpPr>
        <p:spPr>
          <a:xfrm rot="0">
            <a:off x="2008916" y="7402206"/>
            <a:ext cx="14580405" cy="656590"/>
          </a:xfrm>
          <a:prstGeom prst="rect">
            <a:avLst/>
          </a:prstGeom>
        </p:spPr>
        <p:txBody>
          <a:bodyPr anchor="t" rtlCol="false" tIns="0" lIns="0" bIns="0" rIns="0">
            <a:spAutoFit/>
          </a:bodyPr>
          <a:lstStyle/>
          <a:p>
            <a:pPr algn="ctr">
              <a:lnSpc>
                <a:spcPts val="2659"/>
              </a:lnSpc>
              <a:spcBef>
                <a:spcPct val="0"/>
              </a:spcBef>
            </a:pPr>
            <a:r>
              <a:rPr lang="en-US" sz="1899" spc="-75">
                <a:solidFill>
                  <a:srgbClr val="191919"/>
                </a:solidFill>
                <a:latin typeface="Open Sans"/>
                <a:ea typeface="Open Sans"/>
                <a:cs typeface="Open Sans"/>
                <a:sym typeface="Open Sans"/>
              </a:rPr>
              <a:t>Datos de Statista (Q3 2025): Los tres proveedores dominantes (AWS, Azure, Google Cloud) abarcan conjuntamente el 62% del mercado global.</a:t>
            </a:r>
          </a:p>
          <a:p>
            <a:pPr algn="ctr">
              <a:lnSpc>
                <a:spcPts val="2659"/>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TextBox 7" id="7"/>
          <p:cNvSpPr txBox="true"/>
          <p:nvPr/>
        </p:nvSpPr>
        <p:spPr>
          <a:xfrm rot="0">
            <a:off x="524484" y="1228726"/>
            <a:ext cx="10197314"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5</a:t>
            </a:r>
            <a:r>
              <a:rPr lang="en-US" b="true" sz="4599" spc="-183">
                <a:solidFill>
                  <a:srgbClr val="1800AD"/>
                </a:solidFill>
                <a:latin typeface="Open Sans Bold"/>
                <a:ea typeface="Open Sans Bold"/>
                <a:cs typeface="Open Sans Bold"/>
                <a:sym typeface="Open Sans Bold"/>
              </a:rPr>
              <a:t>. Posibilidades de Trabajo en la Nube</a:t>
            </a:r>
          </a:p>
          <a:p>
            <a:pPr algn="ctr">
              <a:lnSpc>
                <a:spcPts val="6439"/>
              </a:lnSpc>
              <a:spcBef>
                <a:spcPct val="0"/>
              </a:spcBef>
            </a:pPr>
          </a:p>
        </p:txBody>
      </p:sp>
      <p:sp>
        <p:nvSpPr>
          <p:cNvPr name="Freeform 8" id="8"/>
          <p:cNvSpPr/>
          <p:nvPr/>
        </p:nvSpPr>
        <p:spPr>
          <a:xfrm flipH="false" flipV="false" rot="0">
            <a:off x="1028700" y="3142073"/>
            <a:ext cx="7772192" cy="5489548"/>
          </a:xfrm>
          <a:custGeom>
            <a:avLst/>
            <a:gdLst/>
            <a:ahLst/>
            <a:cxnLst/>
            <a:rect r="r" b="b" t="t" l="l"/>
            <a:pathLst>
              <a:path h="5489548" w="7772192">
                <a:moveTo>
                  <a:pt x="0" y="0"/>
                </a:moveTo>
                <a:lnTo>
                  <a:pt x="7772192" y="0"/>
                </a:lnTo>
                <a:lnTo>
                  <a:pt x="7772192" y="5489549"/>
                </a:lnTo>
                <a:lnTo>
                  <a:pt x="0" y="5489549"/>
                </a:lnTo>
                <a:lnTo>
                  <a:pt x="0" y="0"/>
                </a:lnTo>
                <a:close/>
              </a:path>
            </a:pathLst>
          </a:custGeom>
          <a:blipFill>
            <a:blip r:embed="rId5"/>
            <a:stretch>
              <a:fillRect l="0" t="0" r="0" b="0"/>
            </a:stretch>
          </a:blipFill>
        </p:spPr>
      </p:sp>
      <p:sp>
        <p:nvSpPr>
          <p:cNvPr name="Freeform 9" id="9"/>
          <p:cNvSpPr/>
          <p:nvPr/>
        </p:nvSpPr>
        <p:spPr>
          <a:xfrm flipH="false" flipV="false" rot="0">
            <a:off x="9487108" y="3142073"/>
            <a:ext cx="7772192" cy="5489548"/>
          </a:xfrm>
          <a:custGeom>
            <a:avLst/>
            <a:gdLst/>
            <a:ahLst/>
            <a:cxnLst/>
            <a:rect r="r" b="b" t="t" l="l"/>
            <a:pathLst>
              <a:path h="5489548" w="7772192">
                <a:moveTo>
                  <a:pt x="0" y="0"/>
                </a:moveTo>
                <a:lnTo>
                  <a:pt x="7772192" y="0"/>
                </a:lnTo>
                <a:lnTo>
                  <a:pt x="7772192" y="5489549"/>
                </a:lnTo>
                <a:lnTo>
                  <a:pt x="0" y="5489549"/>
                </a:lnTo>
                <a:lnTo>
                  <a:pt x="0" y="0"/>
                </a:lnTo>
                <a:close/>
              </a:path>
            </a:pathLst>
          </a:custGeom>
          <a:blipFill>
            <a:blip r:embed="rId5"/>
            <a:stretch>
              <a:fillRect l="0" t="0" r="0" b="0"/>
            </a:stretch>
          </a:blipFill>
        </p:spPr>
      </p:sp>
      <p:sp>
        <p:nvSpPr>
          <p:cNvPr name="TextBox 10" id="10"/>
          <p:cNvSpPr txBox="true"/>
          <p:nvPr/>
        </p:nvSpPr>
        <p:spPr>
          <a:xfrm rot="0">
            <a:off x="1231023" y="3703629"/>
            <a:ext cx="7367547" cy="4416440"/>
          </a:xfrm>
          <a:prstGeom prst="rect">
            <a:avLst/>
          </a:prstGeom>
        </p:spPr>
        <p:txBody>
          <a:bodyPr anchor="t" rtlCol="false" tIns="0" lIns="0" bIns="0" rIns="0">
            <a:spAutoFit/>
          </a:bodyPr>
          <a:lstStyle/>
          <a:p>
            <a:pPr algn="l">
              <a:lnSpc>
                <a:spcPts val="3941"/>
              </a:lnSpc>
              <a:spcBef>
                <a:spcPct val="0"/>
              </a:spcBef>
            </a:pPr>
            <a:r>
              <a:rPr lang="en-US" sz="2815" spc="-112">
                <a:solidFill>
                  <a:srgbClr val="000000"/>
                </a:solidFill>
                <a:latin typeface="Open Sans"/>
                <a:ea typeface="Open Sans"/>
                <a:cs typeface="Open Sans"/>
                <a:sym typeface="Open Sans"/>
              </a:rPr>
              <a:t>La computación en la nube ha transformado la forma de trabajar en las empresas, especialmente con el auge del teletrabajo y los modelos híbridos. Gracias a la nube, los empleados pueden acceder de forma segura a aplicaciones, datos y herramientas colaborativas desde cualquier lugar con conexión a Internet, lo que aumenta la flexibilidad y la competitividad.</a:t>
            </a:r>
          </a:p>
        </p:txBody>
      </p:sp>
      <p:sp>
        <p:nvSpPr>
          <p:cNvPr name="TextBox 11" id="11"/>
          <p:cNvSpPr txBox="true"/>
          <p:nvPr/>
        </p:nvSpPr>
        <p:spPr>
          <a:xfrm rot="0">
            <a:off x="9487108" y="3065873"/>
            <a:ext cx="7772192" cy="679452"/>
          </a:xfrm>
          <a:prstGeom prst="rect">
            <a:avLst/>
          </a:prstGeom>
        </p:spPr>
        <p:txBody>
          <a:bodyPr anchor="t" rtlCol="false" tIns="0" lIns="0" bIns="0" rIns="0">
            <a:spAutoFit/>
          </a:bodyPr>
          <a:lstStyle/>
          <a:p>
            <a:pPr algn="ctr">
              <a:lnSpc>
                <a:spcPts val="5599"/>
              </a:lnSpc>
              <a:spcBef>
                <a:spcPct val="0"/>
              </a:spcBef>
            </a:pPr>
            <a:r>
              <a:rPr lang="en-US" b="true" sz="3999" spc="-159">
                <a:solidFill>
                  <a:srgbClr val="5170FF"/>
                </a:solidFill>
                <a:latin typeface="Open Sans Bold"/>
                <a:ea typeface="Open Sans Bold"/>
                <a:cs typeface="Open Sans Bold"/>
                <a:sym typeface="Open Sans Bold"/>
              </a:rPr>
              <a:t>La Nube</a:t>
            </a:r>
          </a:p>
        </p:txBody>
      </p:sp>
      <p:sp>
        <p:nvSpPr>
          <p:cNvPr name="TextBox 12" id="12"/>
          <p:cNvSpPr txBox="true"/>
          <p:nvPr/>
        </p:nvSpPr>
        <p:spPr>
          <a:xfrm rot="0">
            <a:off x="9627109" y="4158864"/>
            <a:ext cx="7492190" cy="3496446"/>
          </a:xfrm>
          <a:prstGeom prst="rect">
            <a:avLst/>
          </a:prstGeom>
        </p:spPr>
        <p:txBody>
          <a:bodyPr anchor="t" rtlCol="false" tIns="0" lIns="0" bIns="0" rIns="0">
            <a:spAutoFit/>
          </a:bodyPr>
          <a:lstStyle/>
          <a:p>
            <a:pPr algn="l" marL="618049" indent="-309024" lvl="1">
              <a:lnSpc>
                <a:spcPts val="4007"/>
              </a:lnSpc>
              <a:buFont typeface="Arial"/>
              <a:buChar char="•"/>
            </a:pPr>
            <a:r>
              <a:rPr lang="en-US" sz="2862" spc="-114">
                <a:solidFill>
                  <a:srgbClr val="000000"/>
                </a:solidFill>
                <a:latin typeface="Open Sans"/>
                <a:ea typeface="Open Sans"/>
                <a:cs typeface="Open Sans"/>
                <a:sym typeface="Open Sans"/>
              </a:rPr>
              <a:t>Facilita teletrabajo y modelo híbrido.</a:t>
            </a:r>
          </a:p>
          <a:p>
            <a:pPr algn="l">
              <a:lnSpc>
                <a:spcPts val="4007"/>
              </a:lnSpc>
            </a:pPr>
          </a:p>
          <a:p>
            <a:pPr algn="l" marL="618049" indent="-309024" lvl="1">
              <a:lnSpc>
                <a:spcPts val="4007"/>
              </a:lnSpc>
              <a:buFont typeface="Arial"/>
              <a:buChar char="•"/>
            </a:pPr>
            <a:r>
              <a:rPr lang="en-US" sz="2862" spc="-114">
                <a:solidFill>
                  <a:srgbClr val="000000"/>
                </a:solidFill>
                <a:latin typeface="Open Sans"/>
                <a:ea typeface="Open Sans"/>
                <a:cs typeface="Open Sans"/>
                <a:sym typeface="Open Sans"/>
              </a:rPr>
              <a:t>Mejora la colaboración en equipo en tiempo real.</a:t>
            </a:r>
          </a:p>
          <a:p>
            <a:pPr algn="l">
              <a:lnSpc>
                <a:spcPts val="4007"/>
              </a:lnSpc>
            </a:pPr>
          </a:p>
          <a:p>
            <a:pPr algn="l" marL="618049" indent="-309024" lvl="1">
              <a:lnSpc>
                <a:spcPts val="4007"/>
              </a:lnSpc>
              <a:spcBef>
                <a:spcPct val="0"/>
              </a:spcBef>
              <a:buFont typeface="Arial"/>
              <a:buChar char="•"/>
            </a:pPr>
            <a:r>
              <a:rPr lang="en-US" sz="2862" spc="-114">
                <a:solidFill>
                  <a:srgbClr val="000000"/>
                </a:solidFill>
                <a:latin typeface="Open Sans"/>
                <a:ea typeface="Open Sans"/>
                <a:cs typeface="Open Sans"/>
                <a:sym typeface="Open Sans"/>
              </a:rPr>
              <a:t>Reduce costes de servidores y oficina.</a:t>
            </a:r>
          </a:p>
          <a:p>
            <a:pPr algn="l">
              <a:lnSpc>
                <a:spcPts val="4007"/>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1205901" y="2116800"/>
            <a:ext cx="6053399" cy="6053399"/>
          </a:xfrm>
          <a:custGeom>
            <a:avLst/>
            <a:gdLst/>
            <a:ahLst/>
            <a:cxnLst/>
            <a:rect r="r" b="b" t="t" l="l"/>
            <a:pathLst>
              <a:path h="6053399" w="6053399">
                <a:moveTo>
                  <a:pt x="0" y="0"/>
                </a:moveTo>
                <a:lnTo>
                  <a:pt x="6053399" y="0"/>
                </a:lnTo>
                <a:lnTo>
                  <a:pt x="6053399" y="6053400"/>
                </a:lnTo>
                <a:lnTo>
                  <a:pt x="0" y="6053400"/>
                </a:lnTo>
                <a:lnTo>
                  <a:pt x="0" y="0"/>
                </a:lnTo>
                <a:close/>
              </a:path>
            </a:pathLst>
          </a:custGeom>
          <a:blipFill>
            <a:blip r:embed="rId5"/>
            <a:stretch>
              <a:fillRect l="0" t="0" r="0" b="0"/>
            </a:stretch>
          </a:blipFill>
        </p:spPr>
      </p:sp>
      <p:sp>
        <p:nvSpPr>
          <p:cNvPr name="TextBox 8" id="8"/>
          <p:cNvSpPr txBox="true"/>
          <p:nvPr/>
        </p:nvSpPr>
        <p:spPr>
          <a:xfrm rot="0">
            <a:off x="524484" y="1228726"/>
            <a:ext cx="5278316"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6</a:t>
            </a:r>
            <a:r>
              <a:rPr lang="en-US" b="true" sz="4599" spc="-183">
                <a:solidFill>
                  <a:srgbClr val="1800AD"/>
                </a:solidFill>
                <a:latin typeface="Open Sans Bold"/>
                <a:ea typeface="Open Sans Bold"/>
                <a:cs typeface="Open Sans Bold"/>
                <a:sym typeface="Open Sans Bold"/>
              </a:rPr>
              <a:t>. Edge Computing</a:t>
            </a:r>
          </a:p>
        </p:txBody>
      </p:sp>
      <p:sp>
        <p:nvSpPr>
          <p:cNvPr name="TextBox 9" id="9"/>
          <p:cNvSpPr txBox="true"/>
          <p:nvPr/>
        </p:nvSpPr>
        <p:spPr>
          <a:xfrm rot="0">
            <a:off x="387798" y="2845274"/>
            <a:ext cx="7682403" cy="2452270"/>
          </a:xfrm>
          <a:prstGeom prst="rect">
            <a:avLst/>
          </a:prstGeom>
        </p:spPr>
        <p:txBody>
          <a:bodyPr anchor="t" rtlCol="false" tIns="0" lIns="0" bIns="0" rIns="0">
            <a:spAutoFit/>
          </a:bodyPr>
          <a:lstStyle/>
          <a:p>
            <a:pPr algn="l">
              <a:lnSpc>
                <a:spcPts val="3960"/>
              </a:lnSpc>
            </a:pPr>
            <a:r>
              <a:rPr lang="en-US" sz="2828" spc="-113">
                <a:solidFill>
                  <a:srgbClr val="000000"/>
                </a:solidFill>
                <a:latin typeface="Open Sans"/>
                <a:ea typeface="Open Sans"/>
                <a:cs typeface="Open Sans"/>
                <a:sym typeface="Open Sans"/>
              </a:rPr>
              <a:t>El edge computing es una tecnología de analisis de datos donde la información se ejecuta en tareas cerca de donde se generan, en lugar de enviarlos primero a un servidor</a:t>
            </a:r>
          </a:p>
          <a:p>
            <a:pPr algn="l">
              <a:lnSpc>
                <a:spcPts val="3960"/>
              </a:lnSpc>
              <a:spcBef>
                <a:spcPct val="0"/>
              </a:spcBef>
            </a:pPr>
          </a:p>
        </p:txBody>
      </p:sp>
      <p:sp>
        <p:nvSpPr>
          <p:cNvPr name="TextBox 10" id="10"/>
          <p:cNvSpPr txBox="true"/>
          <p:nvPr/>
        </p:nvSpPr>
        <p:spPr>
          <a:xfrm rot="0">
            <a:off x="3464604" y="5910602"/>
            <a:ext cx="7682403" cy="4433470"/>
          </a:xfrm>
          <a:prstGeom prst="rect">
            <a:avLst/>
          </a:prstGeom>
        </p:spPr>
        <p:txBody>
          <a:bodyPr anchor="t" rtlCol="false" tIns="0" lIns="0" bIns="0" rIns="0">
            <a:spAutoFit/>
          </a:bodyPr>
          <a:lstStyle/>
          <a:p>
            <a:pPr algn="l" marL="610768" indent="-305384" lvl="1">
              <a:lnSpc>
                <a:spcPts val="3960"/>
              </a:lnSpc>
              <a:buFont typeface="Arial"/>
              <a:buChar char="•"/>
            </a:pPr>
            <a:r>
              <a:rPr lang="en-US" sz="2828" spc="-113">
                <a:solidFill>
                  <a:srgbClr val="000000"/>
                </a:solidFill>
                <a:latin typeface="Open Sans"/>
                <a:ea typeface="Open Sans"/>
                <a:cs typeface="Open Sans"/>
                <a:sym typeface="Open Sans"/>
              </a:rPr>
              <a:t>Respuestas inmediatas cosa que es esencial para aplicaciones en tiempo real.</a:t>
            </a:r>
          </a:p>
          <a:p>
            <a:pPr algn="l">
              <a:lnSpc>
                <a:spcPts val="3960"/>
              </a:lnSpc>
            </a:pPr>
          </a:p>
          <a:p>
            <a:pPr algn="l" marL="610768" indent="-305384" lvl="1">
              <a:lnSpc>
                <a:spcPts val="3960"/>
              </a:lnSpc>
              <a:buFont typeface="Arial"/>
              <a:buChar char="•"/>
            </a:pPr>
            <a:r>
              <a:rPr lang="en-US" sz="2828" spc="-113">
                <a:solidFill>
                  <a:srgbClr val="000000"/>
                </a:solidFill>
                <a:latin typeface="Open Sans"/>
                <a:ea typeface="Open Sans"/>
                <a:cs typeface="Open Sans"/>
                <a:sym typeface="Open Sans"/>
              </a:rPr>
              <a:t>Menor uso del ancho de banda</a:t>
            </a:r>
          </a:p>
          <a:p>
            <a:pPr algn="l">
              <a:lnSpc>
                <a:spcPts val="3960"/>
              </a:lnSpc>
            </a:pPr>
          </a:p>
          <a:p>
            <a:pPr algn="l" marL="610768" indent="-305384" lvl="1">
              <a:lnSpc>
                <a:spcPts val="3960"/>
              </a:lnSpc>
              <a:buFont typeface="Arial"/>
              <a:buChar char="•"/>
            </a:pPr>
            <a:r>
              <a:rPr lang="en-US" sz="2828" spc="-113">
                <a:solidFill>
                  <a:srgbClr val="000000"/>
                </a:solidFill>
                <a:latin typeface="Open Sans"/>
                <a:ea typeface="Open Sans"/>
                <a:cs typeface="Open Sans"/>
                <a:sym typeface="Open Sans"/>
              </a:rPr>
              <a:t>Más privacidad</a:t>
            </a:r>
          </a:p>
          <a:p>
            <a:pPr algn="l">
              <a:lnSpc>
                <a:spcPts val="3960"/>
              </a:lnSpc>
            </a:pPr>
          </a:p>
          <a:p>
            <a:pPr algn="l" marL="610768" indent="-305384" lvl="1">
              <a:lnSpc>
                <a:spcPts val="3960"/>
              </a:lnSpc>
              <a:buFont typeface="Arial"/>
              <a:buChar char="•"/>
            </a:pPr>
            <a:r>
              <a:rPr lang="en-US" sz="2828" spc="-113">
                <a:solidFill>
                  <a:srgbClr val="000000"/>
                </a:solidFill>
                <a:latin typeface="Open Sans"/>
                <a:ea typeface="Open Sans"/>
                <a:cs typeface="Open Sans"/>
                <a:sym typeface="Open Sans"/>
              </a:rPr>
              <a:t>No es necesario la conexión a internet.</a:t>
            </a:r>
          </a:p>
          <a:p>
            <a:pPr algn="l">
              <a:lnSpc>
                <a:spcPts val="3960"/>
              </a:lnSpc>
              <a:spcBef>
                <a:spcPct val="0"/>
              </a:spcBef>
            </a:pPr>
          </a:p>
        </p:txBody>
      </p:sp>
      <p:sp>
        <p:nvSpPr>
          <p:cNvPr name="TextBox 11" id="11"/>
          <p:cNvSpPr txBox="true"/>
          <p:nvPr/>
        </p:nvSpPr>
        <p:spPr>
          <a:xfrm rot="0">
            <a:off x="3865684" y="4846375"/>
            <a:ext cx="5278316"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¿En que es mejor?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1945801" y="3246820"/>
            <a:ext cx="5313499" cy="4250799"/>
          </a:xfrm>
          <a:custGeom>
            <a:avLst/>
            <a:gdLst/>
            <a:ahLst/>
            <a:cxnLst/>
            <a:rect r="r" b="b" t="t" l="l"/>
            <a:pathLst>
              <a:path h="4250799" w="5313499">
                <a:moveTo>
                  <a:pt x="0" y="0"/>
                </a:moveTo>
                <a:lnTo>
                  <a:pt x="5313499" y="0"/>
                </a:lnTo>
                <a:lnTo>
                  <a:pt x="5313499" y="4250799"/>
                </a:lnTo>
                <a:lnTo>
                  <a:pt x="0" y="4250799"/>
                </a:lnTo>
                <a:lnTo>
                  <a:pt x="0" y="0"/>
                </a:lnTo>
                <a:close/>
              </a:path>
            </a:pathLst>
          </a:custGeom>
          <a:blipFill>
            <a:blip r:embed="rId5"/>
            <a:stretch>
              <a:fillRect l="0" t="0" r="0" b="0"/>
            </a:stretch>
          </a:blipFill>
        </p:spPr>
      </p:sp>
      <p:sp>
        <p:nvSpPr>
          <p:cNvPr name="TextBox 8" id="8"/>
          <p:cNvSpPr txBox="true"/>
          <p:nvPr/>
        </p:nvSpPr>
        <p:spPr>
          <a:xfrm rot="0">
            <a:off x="524484" y="1228726"/>
            <a:ext cx="9789098"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7</a:t>
            </a:r>
            <a:r>
              <a:rPr lang="en-US" b="true" sz="4599" spc="-183">
                <a:solidFill>
                  <a:srgbClr val="1800AD"/>
                </a:solidFill>
                <a:latin typeface="Open Sans Bold"/>
                <a:ea typeface="Open Sans Bold"/>
                <a:cs typeface="Open Sans Bold"/>
                <a:sym typeface="Open Sans Bold"/>
              </a:rPr>
              <a:t>. Fog Computing y Mist Computing</a:t>
            </a:r>
          </a:p>
        </p:txBody>
      </p:sp>
      <p:sp>
        <p:nvSpPr>
          <p:cNvPr name="TextBox 9" id="9"/>
          <p:cNvSpPr txBox="true"/>
          <p:nvPr/>
        </p:nvSpPr>
        <p:spPr>
          <a:xfrm rot="0">
            <a:off x="630413" y="3199195"/>
            <a:ext cx="10647873" cy="4433470"/>
          </a:xfrm>
          <a:prstGeom prst="rect">
            <a:avLst/>
          </a:prstGeom>
        </p:spPr>
        <p:txBody>
          <a:bodyPr anchor="t" rtlCol="false" tIns="0" lIns="0" bIns="0" rIns="0">
            <a:spAutoFit/>
          </a:bodyPr>
          <a:lstStyle/>
          <a:p>
            <a:pPr algn="l">
              <a:lnSpc>
                <a:spcPts val="3960"/>
              </a:lnSpc>
              <a:spcBef>
                <a:spcPct val="0"/>
              </a:spcBef>
            </a:pPr>
            <a:r>
              <a:rPr lang="en-US" sz="2828" spc="-113">
                <a:solidFill>
                  <a:srgbClr val="000000"/>
                </a:solidFill>
                <a:latin typeface="Open Sans"/>
                <a:ea typeface="Open Sans"/>
                <a:cs typeface="Open Sans"/>
                <a:sym typeface="Open Sans"/>
              </a:rPr>
              <a:t>El Fog Computing, o computación en la niebla, es un modelo de computación descentralizado que extiende las capacidades de procesamiento y almacenamiento desde los centros de datos centrales hacia ubicaciones más cercanas a donde se generan los datos. En lugar de enviar toda la información directamente a la nube, esta arquitectura introduce una capa intermedia compuesta por nodos locales como routers, gateways o servidores periféricos que procesan y filtran los datos en tiempo real.</a:t>
            </a:r>
          </a:p>
          <a:p>
            <a:pPr algn="l">
              <a:lnSpc>
                <a:spcPts val="3960"/>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1832906" y="2372808"/>
            <a:ext cx="5426394" cy="4442195"/>
          </a:xfrm>
          <a:custGeom>
            <a:avLst/>
            <a:gdLst/>
            <a:ahLst/>
            <a:cxnLst/>
            <a:rect r="r" b="b" t="t" l="l"/>
            <a:pathLst>
              <a:path h="4442195" w="5426394">
                <a:moveTo>
                  <a:pt x="0" y="0"/>
                </a:moveTo>
                <a:lnTo>
                  <a:pt x="5426394" y="0"/>
                </a:lnTo>
                <a:lnTo>
                  <a:pt x="5426394" y="4442195"/>
                </a:lnTo>
                <a:lnTo>
                  <a:pt x="0" y="4442195"/>
                </a:lnTo>
                <a:lnTo>
                  <a:pt x="0" y="0"/>
                </a:lnTo>
                <a:close/>
              </a:path>
            </a:pathLst>
          </a:custGeom>
          <a:blipFill>
            <a:blip r:embed="rId5"/>
            <a:stretch>
              <a:fillRect l="0" t="0" r="0" b="0"/>
            </a:stretch>
          </a:blipFill>
        </p:spPr>
      </p:sp>
      <p:sp>
        <p:nvSpPr>
          <p:cNvPr name="TextBox 8" id="8"/>
          <p:cNvSpPr txBox="true"/>
          <p:nvPr/>
        </p:nvSpPr>
        <p:spPr>
          <a:xfrm rot="0">
            <a:off x="273581" y="942975"/>
            <a:ext cx="9789098"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7</a:t>
            </a:r>
            <a:r>
              <a:rPr lang="en-US" b="true" sz="4599" spc="-183">
                <a:solidFill>
                  <a:srgbClr val="1800AD"/>
                </a:solidFill>
                <a:latin typeface="Open Sans Bold"/>
                <a:ea typeface="Open Sans Bold"/>
                <a:cs typeface="Open Sans Bold"/>
                <a:sym typeface="Open Sans Bold"/>
              </a:rPr>
              <a:t>. Ventajas del Fog Computing</a:t>
            </a:r>
          </a:p>
        </p:txBody>
      </p:sp>
      <p:sp>
        <p:nvSpPr>
          <p:cNvPr name="TextBox 9" id="9"/>
          <p:cNvSpPr txBox="true"/>
          <p:nvPr/>
        </p:nvSpPr>
        <p:spPr>
          <a:xfrm rot="0">
            <a:off x="1159978" y="2558545"/>
            <a:ext cx="10299145" cy="2947797"/>
          </a:xfrm>
          <a:prstGeom prst="rect">
            <a:avLst/>
          </a:prstGeom>
        </p:spPr>
        <p:txBody>
          <a:bodyPr anchor="t" rtlCol="false" tIns="0" lIns="0" bIns="0" rIns="0">
            <a:spAutoFit/>
          </a:bodyPr>
          <a:lstStyle/>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Reducción de latencia y respuesta en tiempo real.</a:t>
            </a:r>
          </a:p>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Menor carga hacia la nube y ahorro de ancho de banda.</a:t>
            </a:r>
          </a:p>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Mayor seguridad y control de la información.</a:t>
            </a:r>
          </a:p>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 Funcionamiento estable en entornos con conectividad limitada</a:t>
            </a:r>
          </a:p>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Procesamiento distribuido y optimización del rendimiento.</a:t>
            </a:r>
          </a:p>
          <a:p>
            <a:pPr algn="l" marL="608838" indent="-304419" lvl="1">
              <a:lnSpc>
                <a:spcPts val="3948"/>
              </a:lnSpc>
              <a:buFont typeface="Arial"/>
              <a:buChar char="•"/>
            </a:pPr>
            <a:r>
              <a:rPr lang="en-US" sz="2820" spc="-112">
                <a:solidFill>
                  <a:srgbClr val="000000"/>
                </a:solidFill>
                <a:latin typeface="Open Sans"/>
                <a:ea typeface="Open Sans"/>
                <a:cs typeface="Open Sans"/>
                <a:sym typeface="Open Sans"/>
              </a:rPr>
              <a:t>Escalabilidad flexible para IoT.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9879543" y="2735159"/>
            <a:ext cx="7958445" cy="5305630"/>
          </a:xfrm>
          <a:custGeom>
            <a:avLst/>
            <a:gdLst/>
            <a:ahLst/>
            <a:cxnLst/>
            <a:rect r="r" b="b" t="t" l="l"/>
            <a:pathLst>
              <a:path h="5305630" w="7958445">
                <a:moveTo>
                  <a:pt x="0" y="0"/>
                </a:moveTo>
                <a:lnTo>
                  <a:pt x="7958445" y="0"/>
                </a:lnTo>
                <a:lnTo>
                  <a:pt x="7958445" y="5305630"/>
                </a:lnTo>
                <a:lnTo>
                  <a:pt x="0" y="5305630"/>
                </a:lnTo>
                <a:lnTo>
                  <a:pt x="0" y="0"/>
                </a:lnTo>
                <a:close/>
              </a:path>
            </a:pathLst>
          </a:custGeom>
          <a:blipFill>
            <a:blip r:embed="rId5"/>
            <a:stretch>
              <a:fillRect l="0" t="0" r="0" b="0"/>
            </a:stretch>
          </a:blipFill>
        </p:spPr>
      </p:sp>
      <p:sp>
        <p:nvSpPr>
          <p:cNvPr name="TextBox 8" id="8"/>
          <p:cNvSpPr txBox="true"/>
          <p:nvPr/>
        </p:nvSpPr>
        <p:spPr>
          <a:xfrm rot="0">
            <a:off x="524484" y="942975"/>
            <a:ext cx="9789098"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7</a:t>
            </a:r>
            <a:r>
              <a:rPr lang="en-US" b="true" sz="4599" spc="-183">
                <a:solidFill>
                  <a:srgbClr val="1800AD"/>
                </a:solidFill>
                <a:latin typeface="Open Sans Bold"/>
                <a:ea typeface="Open Sans Bold"/>
                <a:cs typeface="Open Sans Bold"/>
                <a:sym typeface="Open Sans Bold"/>
              </a:rPr>
              <a:t>. Fog Computing y Mist Computing</a:t>
            </a:r>
          </a:p>
        </p:txBody>
      </p:sp>
      <p:sp>
        <p:nvSpPr>
          <p:cNvPr name="TextBox 9" id="9"/>
          <p:cNvSpPr txBox="true"/>
          <p:nvPr/>
        </p:nvSpPr>
        <p:spPr>
          <a:xfrm rot="0">
            <a:off x="1473061" y="2864298"/>
            <a:ext cx="7891943" cy="5919597"/>
          </a:xfrm>
          <a:prstGeom prst="rect">
            <a:avLst/>
          </a:prstGeom>
        </p:spPr>
        <p:txBody>
          <a:bodyPr anchor="t" rtlCol="false" tIns="0" lIns="0" bIns="0" rIns="0">
            <a:spAutoFit/>
          </a:bodyPr>
          <a:lstStyle/>
          <a:p>
            <a:pPr algn="l">
              <a:lnSpc>
                <a:spcPts val="3948"/>
              </a:lnSpc>
              <a:spcBef>
                <a:spcPct val="0"/>
              </a:spcBef>
            </a:pPr>
            <a:r>
              <a:rPr lang="en-US" b="true" sz="2820" spc="-112">
                <a:solidFill>
                  <a:srgbClr val="000000"/>
                </a:solidFill>
                <a:latin typeface="Open Sans Bold"/>
                <a:ea typeface="Open Sans Bold"/>
                <a:cs typeface="Open Sans Bold"/>
                <a:sym typeface="Open Sans Bold"/>
              </a:rPr>
              <a:t>Mist Computing</a:t>
            </a:r>
            <a:r>
              <a:rPr lang="en-US" sz="2820" spc="-112">
                <a:solidFill>
                  <a:srgbClr val="000000"/>
                </a:solidFill>
                <a:latin typeface="Open Sans"/>
                <a:ea typeface="Open Sans"/>
                <a:cs typeface="Open Sans"/>
                <a:sym typeface="Open Sans"/>
              </a:rPr>
              <a:t> o computación en la neblina opera en el borde de la red. Los datos se procesan en el mismo lugar donde se adquieren, lo que reduce la latencia y mejora las respuestas en tiempo real.  La asignación eficiente de recursos es clave para la computación en la niebla. Las tareas de computación se ubican cerca de las fuentes de datos, como los sensores. Esto reduce el uso de ancho de banda y la congestión de la red. El procesamiento de datos se acelera y el rendimiento de la red aumenta.</a:t>
            </a:r>
          </a:p>
          <a:p>
            <a:pPr algn="l">
              <a:lnSpc>
                <a:spcPts val="3948"/>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9610150" y="4491986"/>
            <a:ext cx="8188401" cy="5458934"/>
          </a:xfrm>
          <a:custGeom>
            <a:avLst/>
            <a:gdLst/>
            <a:ahLst/>
            <a:cxnLst/>
            <a:rect r="r" b="b" t="t" l="l"/>
            <a:pathLst>
              <a:path h="5458934" w="8188401">
                <a:moveTo>
                  <a:pt x="0" y="0"/>
                </a:moveTo>
                <a:lnTo>
                  <a:pt x="8188401" y="0"/>
                </a:lnTo>
                <a:lnTo>
                  <a:pt x="8188401" y="5458934"/>
                </a:lnTo>
                <a:lnTo>
                  <a:pt x="0" y="5458934"/>
                </a:lnTo>
                <a:lnTo>
                  <a:pt x="0" y="0"/>
                </a:lnTo>
                <a:close/>
              </a:path>
            </a:pathLst>
          </a:custGeom>
          <a:blipFill>
            <a:blip r:embed="rId5"/>
            <a:stretch>
              <a:fillRect l="0" t="0" r="0" b="0"/>
            </a:stretch>
          </a:blipFill>
        </p:spPr>
      </p:sp>
      <p:sp>
        <p:nvSpPr>
          <p:cNvPr name="TextBox 8" id="8"/>
          <p:cNvSpPr txBox="true"/>
          <p:nvPr/>
        </p:nvSpPr>
        <p:spPr>
          <a:xfrm rot="0">
            <a:off x="524484" y="942975"/>
            <a:ext cx="9789098"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7</a:t>
            </a:r>
            <a:r>
              <a:rPr lang="en-US" b="true" sz="4599" spc="-183">
                <a:solidFill>
                  <a:srgbClr val="1800AD"/>
                </a:solidFill>
                <a:latin typeface="Open Sans Bold"/>
                <a:ea typeface="Open Sans Bold"/>
                <a:cs typeface="Open Sans Bold"/>
                <a:sym typeface="Open Sans Bold"/>
              </a:rPr>
              <a:t>. Ventajas del Mist Computing</a:t>
            </a:r>
          </a:p>
        </p:txBody>
      </p:sp>
      <p:sp>
        <p:nvSpPr>
          <p:cNvPr name="TextBox 9" id="9"/>
          <p:cNvSpPr txBox="true"/>
          <p:nvPr/>
        </p:nvSpPr>
        <p:spPr>
          <a:xfrm rot="0">
            <a:off x="1159978" y="1852371"/>
            <a:ext cx="9789098" cy="8308975"/>
          </a:xfrm>
          <a:prstGeom prst="rect">
            <a:avLst/>
          </a:prstGeom>
        </p:spPr>
        <p:txBody>
          <a:bodyPr anchor="t" rtlCol="false" tIns="0" lIns="0" bIns="0" rIns="0">
            <a:spAutoFit/>
          </a:bodyPr>
          <a:lstStyle/>
          <a:p>
            <a:pPr algn="l">
              <a:lnSpc>
                <a:spcPts val="3499"/>
              </a:lnSpc>
            </a:pPr>
            <a:r>
              <a:rPr lang="en-US" b="true" sz="2499" spc="-99">
                <a:solidFill>
                  <a:srgbClr val="000000"/>
                </a:solidFill>
                <a:latin typeface="Open Sans Bold"/>
                <a:ea typeface="Open Sans Bold"/>
                <a:cs typeface="Open Sans Bold"/>
                <a:sym typeface="Open Sans Bold"/>
              </a:rPr>
              <a:t>Reducción de latencia:</a:t>
            </a:r>
          </a:p>
          <a:p>
            <a:pPr algn="l">
              <a:lnSpc>
                <a:spcPts val="3499"/>
              </a:lnSpc>
            </a:pPr>
            <a:r>
              <a:rPr lang="en-US" sz="2499" spc="-99">
                <a:solidFill>
                  <a:srgbClr val="000000"/>
                </a:solidFill>
                <a:latin typeface="Open Sans"/>
                <a:ea typeface="Open Sans"/>
                <a:cs typeface="Open Sans"/>
                <a:sym typeface="Open Sans"/>
              </a:rPr>
              <a:t>Procesa los datos cerca de donde se generan.</a:t>
            </a:r>
          </a:p>
          <a:p>
            <a:pPr algn="l">
              <a:lnSpc>
                <a:spcPts val="3499"/>
              </a:lnSpc>
            </a:pPr>
            <a:r>
              <a:rPr lang="en-US" sz="2499" spc="-99">
                <a:solidFill>
                  <a:srgbClr val="000000"/>
                </a:solidFill>
                <a:latin typeface="Open Sans"/>
                <a:ea typeface="Open Sans"/>
                <a:cs typeface="Open Sans"/>
                <a:sym typeface="Open Sans"/>
              </a:rPr>
              <a:t>Permite decisiones rápidas, ideal para sistemas en tiempo real e industrias que requieren respuestas inmediatas.</a:t>
            </a:r>
          </a:p>
          <a:p>
            <a:pPr algn="l">
              <a:lnSpc>
                <a:spcPts val="3499"/>
              </a:lnSpc>
            </a:pPr>
          </a:p>
          <a:p>
            <a:pPr algn="l">
              <a:lnSpc>
                <a:spcPts val="3499"/>
              </a:lnSpc>
            </a:pPr>
            <a:r>
              <a:rPr lang="en-US" b="true" sz="2499" spc="-99">
                <a:solidFill>
                  <a:srgbClr val="000000"/>
                </a:solidFill>
                <a:latin typeface="Open Sans Bold"/>
                <a:ea typeface="Open Sans Bold"/>
                <a:cs typeface="Open Sans Bold"/>
                <a:sym typeface="Open Sans Bold"/>
              </a:rPr>
              <a:t>Mayor seguridad y privacidad:</a:t>
            </a:r>
          </a:p>
          <a:p>
            <a:pPr algn="l">
              <a:lnSpc>
                <a:spcPts val="3499"/>
              </a:lnSpc>
            </a:pPr>
            <a:r>
              <a:rPr lang="en-US" sz="2499" spc="-99">
                <a:solidFill>
                  <a:srgbClr val="000000"/>
                </a:solidFill>
                <a:latin typeface="Open Sans"/>
                <a:ea typeface="Open Sans"/>
                <a:cs typeface="Open Sans"/>
                <a:sym typeface="Open Sans"/>
              </a:rPr>
              <a:t>Mantiene los datos en entornos locales o agrupados.</a:t>
            </a:r>
          </a:p>
          <a:p>
            <a:pPr algn="l">
              <a:lnSpc>
                <a:spcPts val="3499"/>
              </a:lnSpc>
            </a:pPr>
            <a:r>
              <a:rPr lang="en-US" sz="2499" spc="-99">
                <a:solidFill>
                  <a:srgbClr val="000000"/>
                </a:solidFill>
                <a:latin typeface="Open Sans"/>
                <a:ea typeface="Open Sans"/>
                <a:cs typeface="Open Sans"/>
                <a:sym typeface="Open Sans"/>
              </a:rPr>
              <a:t>Reduce riesgos de fugas o accesos no autorizados.</a:t>
            </a:r>
          </a:p>
          <a:p>
            <a:pPr algn="l">
              <a:lnSpc>
                <a:spcPts val="3499"/>
              </a:lnSpc>
            </a:pPr>
            <a:r>
              <a:rPr lang="en-US" sz="2499" spc="-99">
                <a:solidFill>
                  <a:srgbClr val="000000"/>
                </a:solidFill>
                <a:latin typeface="Open Sans"/>
                <a:ea typeface="Open Sans"/>
                <a:cs typeface="Open Sans"/>
                <a:sym typeface="Open Sans"/>
              </a:rPr>
              <a:t>Mejora la integridad de la información y facilita cumplir normativas.</a:t>
            </a:r>
          </a:p>
          <a:p>
            <a:pPr algn="l">
              <a:lnSpc>
                <a:spcPts val="3499"/>
              </a:lnSpc>
            </a:pPr>
          </a:p>
          <a:p>
            <a:pPr algn="l">
              <a:lnSpc>
                <a:spcPts val="3499"/>
              </a:lnSpc>
            </a:pPr>
            <a:r>
              <a:rPr lang="en-US" b="true" sz="2499" spc="-99">
                <a:solidFill>
                  <a:srgbClr val="000000"/>
                </a:solidFill>
                <a:latin typeface="Open Sans Bold"/>
                <a:ea typeface="Open Sans Bold"/>
                <a:cs typeface="Open Sans Bold"/>
                <a:sym typeface="Open Sans Bold"/>
              </a:rPr>
              <a:t>Optimización del ancho de banda:</a:t>
            </a:r>
          </a:p>
          <a:p>
            <a:pPr algn="l">
              <a:lnSpc>
                <a:spcPts val="3499"/>
              </a:lnSpc>
            </a:pPr>
            <a:r>
              <a:rPr lang="en-US" sz="2499" spc="-99">
                <a:solidFill>
                  <a:srgbClr val="000000"/>
                </a:solidFill>
                <a:latin typeface="Open Sans"/>
                <a:ea typeface="Open Sans"/>
                <a:cs typeface="Open Sans"/>
                <a:sym typeface="Open Sans"/>
              </a:rPr>
              <a:t>Solo envía a la nube los datos necesarios.</a:t>
            </a:r>
          </a:p>
          <a:p>
            <a:pPr algn="l">
              <a:lnSpc>
                <a:spcPts val="3499"/>
              </a:lnSpc>
            </a:pPr>
            <a:r>
              <a:rPr lang="en-US" sz="2499" spc="-99">
                <a:solidFill>
                  <a:srgbClr val="000000"/>
                </a:solidFill>
                <a:latin typeface="Open Sans"/>
                <a:ea typeface="Open Sans"/>
                <a:cs typeface="Open Sans"/>
                <a:sym typeface="Open Sans"/>
              </a:rPr>
              <a:t>Reduce la sobrecarga en la red y el coste de transferencia.</a:t>
            </a:r>
          </a:p>
          <a:p>
            <a:pPr algn="l">
              <a:lnSpc>
                <a:spcPts val="3499"/>
              </a:lnSpc>
            </a:pPr>
            <a:r>
              <a:rPr lang="en-US" sz="2499" spc="-99">
                <a:solidFill>
                  <a:srgbClr val="000000"/>
                </a:solidFill>
                <a:latin typeface="Open Sans"/>
                <a:ea typeface="Open Sans"/>
                <a:cs typeface="Open Sans"/>
                <a:sym typeface="Open Sans"/>
              </a:rPr>
              <a:t>Mejora la eficiencia en aplicaciones IoT con grandes volúmenes de datos.</a:t>
            </a:r>
          </a:p>
          <a:p>
            <a:pPr algn="l">
              <a:lnSpc>
                <a:spcPts val="3499"/>
              </a:lnSpc>
            </a:pPr>
          </a:p>
          <a:p>
            <a:pPr algn="l">
              <a:lnSpc>
                <a:spcPts val="3499"/>
              </a:lnSpc>
            </a:pPr>
            <a:r>
              <a:rPr lang="en-US" b="true" sz="2499" spc="-99">
                <a:solidFill>
                  <a:srgbClr val="000000"/>
                </a:solidFill>
                <a:latin typeface="Open Sans Bold"/>
                <a:ea typeface="Open Sans Bold"/>
                <a:cs typeface="Open Sans Bold"/>
                <a:sym typeface="Open Sans Bold"/>
              </a:rPr>
              <a:t>Mejor rendimiento del sistema:</a:t>
            </a:r>
          </a:p>
          <a:p>
            <a:pPr algn="l">
              <a:lnSpc>
                <a:spcPts val="3499"/>
              </a:lnSpc>
            </a:pPr>
            <a:r>
              <a:rPr lang="en-US" sz="2499" spc="-99">
                <a:solidFill>
                  <a:srgbClr val="000000"/>
                </a:solidFill>
                <a:latin typeface="Open Sans"/>
                <a:ea typeface="Open Sans"/>
                <a:cs typeface="Open Sans"/>
                <a:sym typeface="Open Sans"/>
              </a:rPr>
              <a:t>Disminuye la carga de procesamiento de la nube.</a:t>
            </a:r>
          </a:p>
          <a:p>
            <a:pPr algn="l">
              <a:lnSpc>
                <a:spcPts val="3499"/>
              </a:lnSpc>
            </a:pPr>
            <a:r>
              <a:rPr lang="en-US" sz="2499" spc="-99">
                <a:solidFill>
                  <a:srgbClr val="000000"/>
                </a:solidFill>
                <a:latin typeface="Open Sans"/>
                <a:ea typeface="Open Sans"/>
                <a:cs typeface="Open Sans"/>
                <a:sym typeface="Open Sans"/>
              </a:rPr>
              <a:t>Aumenta la vida útil y fiabilidad de dispositivos IoT.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TextBox 7" id="7"/>
          <p:cNvSpPr txBox="true"/>
          <p:nvPr/>
        </p:nvSpPr>
        <p:spPr>
          <a:xfrm rot="0">
            <a:off x="524484" y="1228726"/>
            <a:ext cx="10622524"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8</a:t>
            </a:r>
            <a:r>
              <a:rPr lang="en-US" b="true" sz="4599" spc="-183">
                <a:solidFill>
                  <a:srgbClr val="1800AD"/>
                </a:solidFill>
                <a:latin typeface="Open Sans Bold"/>
                <a:ea typeface="Open Sans Bold"/>
                <a:cs typeface="Open Sans Bold"/>
                <a:sym typeface="Open Sans Bold"/>
              </a:rPr>
              <a:t>. Elección del Modelo de Computación</a:t>
            </a:r>
          </a:p>
        </p:txBody>
      </p:sp>
      <p:sp>
        <p:nvSpPr>
          <p:cNvPr name="TextBox 8" id="8"/>
          <p:cNvSpPr txBox="true"/>
          <p:nvPr/>
        </p:nvSpPr>
        <p:spPr>
          <a:xfrm rot="0">
            <a:off x="895585" y="2142632"/>
            <a:ext cx="16363715" cy="6615869"/>
          </a:xfrm>
          <a:prstGeom prst="rect">
            <a:avLst/>
          </a:prstGeom>
        </p:spPr>
        <p:txBody>
          <a:bodyPr anchor="t" rtlCol="false" tIns="0" lIns="0" bIns="0" rIns="0">
            <a:spAutoFit/>
          </a:bodyPr>
          <a:lstStyle/>
          <a:p>
            <a:pPr algn="l">
              <a:lnSpc>
                <a:spcPts val="3530"/>
              </a:lnSpc>
            </a:pPr>
            <a:r>
              <a:rPr lang="en-US" sz="2522" spc="-100">
                <a:solidFill>
                  <a:srgbClr val="000000"/>
                </a:solidFill>
                <a:latin typeface="Open Sans"/>
                <a:ea typeface="Open Sans"/>
                <a:cs typeface="Open Sans"/>
                <a:sym typeface="Open Sans"/>
              </a:rPr>
              <a:t>La elección del modelo de computación depende en gran medida de las necesidades específicas del proyecto y del nivel de control que se quiera tener sobre los recursos. Teniendo esto en cuenta se podría dividir los modelos de computación en 3 grupos:</a:t>
            </a:r>
          </a:p>
          <a:p>
            <a:pPr algn="l">
              <a:lnSpc>
                <a:spcPts val="3530"/>
              </a:lnSpc>
            </a:pPr>
          </a:p>
          <a:p>
            <a:pPr algn="l">
              <a:lnSpc>
                <a:spcPts val="3530"/>
              </a:lnSpc>
            </a:pPr>
            <a:r>
              <a:rPr lang="en-US" sz="2522" spc="-100" b="true">
                <a:solidFill>
                  <a:srgbClr val="000000"/>
                </a:solidFill>
                <a:latin typeface="Open Sans Bold"/>
                <a:ea typeface="Open Sans Bold"/>
                <a:cs typeface="Open Sans Bold"/>
                <a:sym typeface="Open Sans Bold"/>
              </a:rPr>
              <a:t>SaaS</a:t>
            </a:r>
            <a:r>
              <a:rPr lang="en-US" sz="2522" spc="-100">
                <a:solidFill>
                  <a:srgbClr val="000000"/>
                </a:solidFill>
                <a:latin typeface="Open Sans"/>
                <a:ea typeface="Open Sans"/>
                <a:cs typeface="Open Sans"/>
                <a:sym typeface="Open Sans"/>
              </a:rPr>
              <a:t>: Software as a Service (Software como servicio)</a:t>
            </a:r>
          </a:p>
          <a:p>
            <a:pPr algn="l">
              <a:lnSpc>
                <a:spcPts val="3530"/>
              </a:lnSpc>
            </a:pPr>
            <a:r>
              <a:rPr lang="en-US" sz="2522" spc="-100">
                <a:solidFill>
                  <a:srgbClr val="000000"/>
                </a:solidFill>
                <a:latin typeface="Open Sans"/>
                <a:ea typeface="Open Sans"/>
                <a:cs typeface="Open Sans"/>
                <a:sym typeface="Open Sans"/>
              </a:rPr>
              <a:t>Proporciona apli</a:t>
            </a:r>
            <a:r>
              <a:rPr lang="en-US" sz="2522" spc="-100">
                <a:solidFill>
                  <a:srgbClr val="000000"/>
                </a:solidFill>
                <a:latin typeface="Open Sans"/>
                <a:ea typeface="Open Sans"/>
                <a:cs typeface="Open Sans"/>
                <a:sym typeface="Open Sans"/>
              </a:rPr>
              <a:t>caciones completas listas para usar a través de internet.</a:t>
            </a:r>
          </a:p>
          <a:p>
            <a:pPr algn="l">
              <a:lnSpc>
                <a:spcPts val="3530"/>
              </a:lnSpc>
            </a:pPr>
          </a:p>
          <a:p>
            <a:pPr algn="l">
              <a:lnSpc>
                <a:spcPts val="3530"/>
              </a:lnSpc>
            </a:pPr>
            <a:r>
              <a:rPr lang="en-US" sz="2522" spc="-100" b="true">
                <a:solidFill>
                  <a:srgbClr val="000000"/>
                </a:solidFill>
                <a:latin typeface="Open Sans Bold"/>
                <a:ea typeface="Open Sans Bold"/>
                <a:cs typeface="Open Sans Bold"/>
                <a:sym typeface="Open Sans Bold"/>
              </a:rPr>
              <a:t>PaaS</a:t>
            </a:r>
            <a:r>
              <a:rPr lang="en-US" sz="2522" spc="-100">
                <a:solidFill>
                  <a:srgbClr val="000000"/>
                </a:solidFill>
                <a:latin typeface="Open Sans"/>
                <a:ea typeface="Open Sans"/>
                <a:cs typeface="Open Sans"/>
                <a:sym typeface="Open Sans"/>
              </a:rPr>
              <a:t>: Platform as a Service (Plataforma como servicio)</a:t>
            </a:r>
          </a:p>
          <a:p>
            <a:pPr algn="l">
              <a:lnSpc>
                <a:spcPts val="3530"/>
              </a:lnSpc>
            </a:pPr>
            <a:r>
              <a:rPr lang="en-US" sz="2522" spc="-100">
                <a:solidFill>
                  <a:srgbClr val="000000"/>
                </a:solidFill>
                <a:latin typeface="Open Sans"/>
                <a:ea typeface="Open Sans"/>
                <a:cs typeface="Open Sans"/>
                <a:sym typeface="Open Sans"/>
              </a:rPr>
              <a:t>Proporciona una plataforma lista para desarrollar y desplegar aplicaciones sin preocuparte de la infraestructura subyacente.</a:t>
            </a:r>
          </a:p>
          <a:p>
            <a:pPr algn="l">
              <a:lnSpc>
                <a:spcPts val="3530"/>
              </a:lnSpc>
            </a:pPr>
          </a:p>
          <a:p>
            <a:pPr algn="l">
              <a:lnSpc>
                <a:spcPts val="3530"/>
              </a:lnSpc>
            </a:pPr>
            <a:r>
              <a:rPr lang="en-US" sz="2522" spc="-100" b="true">
                <a:solidFill>
                  <a:srgbClr val="000000"/>
                </a:solidFill>
                <a:latin typeface="Open Sans Bold"/>
                <a:ea typeface="Open Sans Bold"/>
                <a:cs typeface="Open Sans Bold"/>
                <a:sym typeface="Open Sans Bold"/>
              </a:rPr>
              <a:t>IaaS</a:t>
            </a:r>
            <a:r>
              <a:rPr lang="en-US" sz="2522" spc="-100">
                <a:solidFill>
                  <a:srgbClr val="000000"/>
                </a:solidFill>
                <a:latin typeface="Open Sans"/>
                <a:ea typeface="Open Sans"/>
                <a:cs typeface="Open Sans"/>
                <a:sym typeface="Open Sans"/>
              </a:rPr>
              <a:t>: Infrastructure as a Service (Infraestructura como servicio)</a:t>
            </a:r>
          </a:p>
          <a:p>
            <a:pPr algn="l">
              <a:lnSpc>
                <a:spcPts val="3530"/>
              </a:lnSpc>
            </a:pPr>
            <a:r>
              <a:rPr lang="en-US" sz="2522" spc="-100">
                <a:solidFill>
                  <a:srgbClr val="000000"/>
                </a:solidFill>
                <a:latin typeface="Open Sans"/>
                <a:ea typeface="Open Sans"/>
                <a:cs typeface="Open Sans"/>
                <a:sym typeface="Open Sans"/>
              </a:rPr>
              <a:t>Proporciona infraestructura informática completa: servidores, almacenamiento, redes y sistemas operativos.</a:t>
            </a:r>
          </a:p>
          <a:p>
            <a:pPr algn="l">
              <a:lnSpc>
                <a:spcPts val="3210"/>
              </a:lnSpc>
            </a:pPr>
          </a:p>
          <a:p>
            <a:pPr algn="l">
              <a:lnSpc>
                <a:spcPts val="3210"/>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028700" y="4490211"/>
            <a:ext cx="7772192" cy="5489548"/>
          </a:xfrm>
          <a:custGeom>
            <a:avLst/>
            <a:gdLst/>
            <a:ahLst/>
            <a:cxnLst/>
            <a:rect r="r" b="b" t="t" l="l"/>
            <a:pathLst>
              <a:path h="5489548" w="7772192">
                <a:moveTo>
                  <a:pt x="0" y="0"/>
                </a:moveTo>
                <a:lnTo>
                  <a:pt x="7772192" y="0"/>
                </a:lnTo>
                <a:lnTo>
                  <a:pt x="7772192" y="5489548"/>
                </a:lnTo>
                <a:lnTo>
                  <a:pt x="0" y="5489548"/>
                </a:lnTo>
                <a:lnTo>
                  <a:pt x="0" y="0"/>
                </a:lnTo>
                <a:close/>
              </a:path>
            </a:pathLst>
          </a:custGeom>
          <a:blipFill>
            <a:blip r:embed="rId5"/>
            <a:stretch>
              <a:fillRect l="0" t="0" r="0" b="0"/>
            </a:stretch>
          </a:blipFill>
        </p:spPr>
      </p:sp>
      <p:sp>
        <p:nvSpPr>
          <p:cNvPr name="Freeform 8" id="8"/>
          <p:cNvSpPr/>
          <p:nvPr/>
        </p:nvSpPr>
        <p:spPr>
          <a:xfrm flipH="false" flipV="false" rot="0">
            <a:off x="10546288" y="6413846"/>
            <a:ext cx="1726553" cy="1494253"/>
          </a:xfrm>
          <a:custGeom>
            <a:avLst/>
            <a:gdLst/>
            <a:ahLst/>
            <a:cxnLst/>
            <a:rect r="r" b="b" t="t" l="l"/>
            <a:pathLst>
              <a:path h="1494253" w="1726553">
                <a:moveTo>
                  <a:pt x="0" y="0"/>
                </a:moveTo>
                <a:lnTo>
                  <a:pt x="1726553" y="0"/>
                </a:lnTo>
                <a:lnTo>
                  <a:pt x="1726553" y="1494253"/>
                </a:lnTo>
                <a:lnTo>
                  <a:pt x="0" y="14942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524484" y="1228726"/>
            <a:ext cx="11401550"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9</a:t>
            </a:r>
            <a:r>
              <a:rPr lang="en-US" b="true" sz="4599" spc="-183">
                <a:solidFill>
                  <a:srgbClr val="1800AD"/>
                </a:solidFill>
                <a:latin typeface="Open Sans Bold"/>
                <a:ea typeface="Open Sans Bold"/>
                <a:cs typeface="Open Sans Bold"/>
                <a:sym typeface="Open Sans Bold"/>
              </a:rPr>
              <a:t>. Uso de Nube y Rentabilidad de Empresa</a:t>
            </a:r>
          </a:p>
        </p:txBody>
      </p:sp>
      <p:sp>
        <p:nvSpPr>
          <p:cNvPr name="TextBox 10" id="10"/>
          <p:cNvSpPr txBox="true"/>
          <p:nvPr/>
        </p:nvSpPr>
        <p:spPr>
          <a:xfrm rot="0">
            <a:off x="1206061" y="2742438"/>
            <a:ext cx="15875877" cy="966723"/>
          </a:xfrm>
          <a:prstGeom prst="rect">
            <a:avLst/>
          </a:prstGeom>
        </p:spPr>
        <p:txBody>
          <a:bodyPr anchor="t" rtlCol="false" tIns="0" lIns="0" bIns="0" rIns="0">
            <a:spAutoFit/>
          </a:bodyPr>
          <a:lstStyle/>
          <a:p>
            <a:pPr algn="ctr">
              <a:lnSpc>
                <a:spcPts val="3941"/>
              </a:lnSpc>
              <a:spcBef>
                <a:spcPct val="0"/>
              </a:spcBef>
            </a:pPr>
            <a:r>
              <a:rPr lang="en-US" sz="2815" spc="-112">
                <a:solidFill>
                  <a:srgbClr val="000000"/>
                </a:solidFill>
                <a:latin typeface="Open Sans"/>
                <a:ea typeface="Open Sans"/>
                <a:cs typeface="Open Sans"/>
                <a:sym typeface="Open Sans"/>
              </a:rPr>
              <a:t>La adopción de la computación en la nube influye directamente en la rentabilidad de las empresas, tanto en costes como en ingresos y eficiencia operativa.</a:t>
            </a:r>
          </a:p>
        </p:txBody>
      </p:sp>
      <p:sp>
        <p:nvSpPr>
          <p:cNvPr name="TextBox 11" id="11"/>
          <p:cNvSpPr txBox="true"/>
          <p:nvPr/>
        </p:nvSpPr>
        <p:spPr>
          <a:xfrm rot="0">
            <a:off x="1028700" y="4464048"/>
            <a:ext cx="7772192" cy="679452"/>
          </a:xfrm>
          <a:prstGeom prst="rect">
            <a:avLst/>
          </a:prstGeom>
        </p:spPr>
        <p:txBody>
          <a:bodyPr anchor="t" rtlCol="false" tIns="0" lIns="0" bIns="0" rIns="0">
            <a:spAutoFit/>
          </a:bodyPr>
          <a:lstStyle/>
          <a:p>
            <a:pPr algn="ctr">
              <a:lnSpc>
                <a:spcPts val="5599"/>
              </a:lnSpc>
              <a:spcBef>
                <a:spcPct val="0"/>
              </a:spcBef>
            </a:pPr>
            <a:r>
              <a:rPr lang="en-US" b="true" sz="3999" spc="-159">
                <a:solidFill>
                  <a:srgbClr val="5170FF"/>
                </a:solidFill>
                <a:latin typeface="Open Sans Bold"/>
                <a:ea typeface="Open Sans Bold"/>
                <a:cs typeface="Open Sans Bold"/>
                <a:sym typeface="Open Sans Bold"/>
              </a:rPr>
              <a:t>La Nube Permite</a:t>
            </a:r>
          </a:p>
        </p:txBody>
      </p:sp>
      <p:sp>
        <p:nvSpPr>
          <p:cNvPr name="TextBox 12" id="12"/>
          <p:cNvSpPr txBox="true"/>
          <p:nvPr/>
        </p:nvSpPr>
        <p:spPr>
          <a:xfrm rot="0">
            <a:off x="1157529" y="5266515"/>
            <a:ext cx="7514535" cy="5424423"/>
          </a:xfrm>
          <a:prstGeom prst="rect">
            <a:avLst/>
          </a:prstGeom>
        </p:spPr>
        <p:txBody>
          <a:bodyPr anchor="t" rtlCol="false" tIns="0" lIns="0" bIns="0" rIns="0">
            <a:spAutoFit/>
          </a:bodyPr>
          <a:lstStyle/>
          <a:p>
            <a:pPr algn="l" marL="607766" indent="-303883" lvl="1">
              <a:lnSpc>
                <a:spcPts val="3941"/>
              </a:lnSpc>
              <a:buFont typeface="Arial"/>
              <a:buChar char="•"/>
            </a:pPr>
            <a:r>
              <a:rPr lang="en-US" sz="2815" spc="-112">
                <a:solidFill>
                  <a:srgbClr val="000000"/>
                </a:solidFill>
                <a:latin typeface="Open Sans"/>
                <a:ea typeface="Open Sans"/>
                <a:cs typeface="Open Sans"/>
                <a:sym typeface="Open Sans"/>
              </a:rPr>
              <a:t>Menos inversión inicial en hardware (de CAPEX a OPEX).</a:t>
            </a:r>
          </a:p>
          <a:p>
            <a:pPr algn="l">
              <a:lnSpc>
                <a:spcPts val="3941"/>
              </a:lnSpc>
            </a:pPr>
          </a:p>
          <a:p>
            <a:pPr algn="l" marL="607766" indent="-303883" lvl="1">
              <a:lnSpc>
                <a:spcPts val="3941"/>
              </a:lnSpc>
              <a:buFont typeface="Arial"/>
              <a:buChar char="•"/>
            </a:pPr>
            <a:r>
              <a:rPr lang="en-US" sz="2815" spc="-112">
                <a:solidFill>
                  <a:srgbClr val="000000"/>
                </a:solidFill>
                <a:latin typeface="Open Sans"/>
                <a:ea typeface="Open Sans"/>
                <a:cs typeface="Open Sans"/>
                <a:sym typeface="Open Sans"/>
              </a:rPr>
              <a:t>Ahorro de costes y mejor ROI.</a:t>
            </a:r>
          </a:p>
          <a:p>
            <a:pPr algn="l">
              <a:lnSpc>
                <a:spcPts val="3941"/>
              </a:lnSpc>
            </a:pPr>
          </a:p>
          <a:p>
            <a:pPr algn="l" marL="607766" indent="-303883" lvl="1">
              <a:lnSpc>
                <a:spcPts val="3941"/>
              </a:lnSpc>
              <a:buFont typeface="Arial"/>
              <a:buChar char="•"/>
            </a:pPr>
            <a:r>
              <a:rPr lang="en-US" sz="2815" spc="-112">
                <a:solidFill>
                  <a:srgbClr val="000000"/>
                </a:solidFill>
                <a:latin typeface="Open Sans"/>
                <a:ea typeface="Open Sans"/>
                <a:cs typeface="Open Sans"/>
                <a:sym typeface="Open Sans"/>
              </a:rPr>
              <a:t>Más eficiencia y productividad.</a:t>
            </a:r>
          </a:p>
          <a:p>
            <a:pPr algn="l">
              <a:lnSpc>
                <a:spcPts val="3941"/>
              </a:lnSpc>
            </a:pPr>
          </a:p>
          <a:p>
            <a:pPr algn="l" marL="607766" indent="-303883" lvl="1">
              <a:lnSpc>
                <a:spcPts val="3941"/>
              </a:lnSpc>
              <a:buFont typeface="Arial"/>
              <a:buChar char="•"/>
            </a:pPr>
            <a:r>
              <a:rPr lang="en-US" sz="2815" spc="-112">
                <a:solidFill>
                  <a:srgbClr val="000000"/>
                </a:solidFill>
                <a:latin typeface="Open Sans"/>
                <a:ea typeface="Open Sans"/>
                <a:cs typeface="Open Sans"/>
                <a:sym typeface="Open Sans"/>
              </a:rPr>
              <a:t>Copias de seguridad y recuperación ante fallos.</a:t>
            </a:r>
          </a:p>
          <a:p>
            <a:pPr algn="l">
              <a:lnSpc>
                <a:spcPts val="3941"/>
              </a:lnSpc>
              <a:spcBef>
                <a:spcPct val="0"/>
              </a:spcBef>
            </a:pPr>
          </a:p>
          <a:p>
            <a:pPr algn="ctr">
              <a:lnSpc>
                <a:spcPts val="3941"/>
              </a:lnSpc>
              <a:spcBef>
                <a:spcPct val="0"/>
              </a:spcBef>
            </a:pPr>
          </a:p>
        </p:txBody>
      </p:sp>
      <p:sp>
        <p:nvSpPr>
          <p:cNvPr name="TextBox 13" id="13"/>
          <p:cNvSpPr txBox="true"/>
          <p:nvPr/>
        </p:nvSpPr>
        <p:spPr>
          <a:xfrm rot="0">
            <a:off x="12210364" y="6446076"/>
            <a:ext cx="5435870" cy="1462023"/>
          </a:xfrm>
          <a:prstGeom prst="rect">
            <a:avLst/>
          </a:prstGeom>
        </p:spPr>
        <p:txBody>
          <a:bodyPr anchor="t" rtlCol="false" tIns="0" lIns="0" bIns="0" rIns="0">
            <a:spAutoFit/>
          </a:bodyPr>
          <a:lstStyle/>
          <a:p>
            <a:pPr algn="ctr">
              <a:lnSpc>
                <a:spcPts val="3941"/>
              </a:lnSpc>
              <a:spcBef>
                <a:spcPct val="0"/>
              </a:spcBef>
            </a:pPr>
            <a:r>
              <a:rPr lang="en-US" sz="2815" spc="-112">
                <a:solidFill>
                  <a:srgbClr val="000000"/>
                </a:solidFill>
                <a:latin typeface="Open Sans"/>
                <a:ea typeface="Open Sans"/>
                <a:cs typeface="Open Sans"/>
                <a:sym typeface="Open Sans"/>
              </a:rPr>
              <a:t>No obstante, la nube requiere </a:t>
            </a:r>
            <a:r>
              <a:rPr lang="en-US" b="true" sz="2815" spc="-112">
                <a:solidFill>
                  <a:srgbClr val="000000"/>
                </a:solidFill>
                <a:latin typeface="Open Sans Bold"/>
                <a:ea typeface="Open Sans Bold"/>
                <a:cs typeface="Open Sans Bold"/>
                <a:sym typeface="Open Sans Bold"/>
              </a:rPr>
              <a:t>buena planificación</a:t>
            </a:r>
            <a:r>
              <a:rPr lang="en-US" sz="2815" spc="-112">
                <a:solidFill>
                  <a:srgbClr val="000000"/>
                </a:solidFill>
                <a:latin typeface="Open Sans"/>
                <a:ea typeface="Open Sans"/>
                <a:cs typeface="Open Sans"/>
                <a:sym typeface="Open Sans"/>
              </a:rPr>
              <a:t> para evitar costes ocultos.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1604125" y="2347586"/>
            <a:ext cx="6164471" cy="6164471"/>
          </a:xfrm>
          <a:custGeom>
            <a:avLst/>
            <a:gdLst/>
            <a:ahLst/>
            <a:cxnLst/>
            <a:rect r="r" b="b" t="t" l="l"/>
            <a:pathLst>
              <a:path h="6164471" w="6164471">
                <a:moveTo>
                  <a:pt x="0" y="0"/>
                </a:moveTo>
                <a:lnTo>
                  <a:pt x="6164471" y="0"/>
                </a:lnTo>
                <a:lnTo>
                  <a:pt x="6164471" y="6164471"/>
                </a:lnTo>
                <a:lnTo>
                  <a:pt x="0" y="6164471"/>
                </a:lnTo>
                <a:lnTo>
                  <a:pt x="0" y="0"/>
                </a:lnTo>
                <a:close/>
              </a:path>
            </a:pathLst>
          </a:custGeom>
          <a:blipFill>
            <a:blip r:embed="rId5"/>
            <a:stretch>
              <a:fillRect l="0" t="0" r="0" b="0"/>
            </a:stretch>
          </a:blipFill>
        </p:spPr>
      </p:sp>
      <p:sp>
        <p:nvSpPr>
          <p:cNvPr name="TextBox 8" id="8"/>
          <p:cNvSpPr txBox="true"/>
          <p:nvPr/>
        </p:nvSpPr>
        <p:spPr>
          <a:xfrm rot="0">
            <a:off x="524484" y="1228726"/>
            <a:ext cx="4053669"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10</a:t>
            </a:r>
            <a:r>
              <a:rPr lang="en-US" b="true" sz="4599" spc="-183">
                <a:solidFill>
                  <a:srgbClr val="1800AD"/>
                </a:solidFill>
                <a:latin typeface="Open Sans Bold"/>
                <a:ea typeface="Open Sans Bold"/>
                <a:cs typeface="Open Sans Bold"/>
                <a:sym typeface="Open Sans Bold"/>
              </a:rPr>
              <a:t>. Conclusión</a:t>
            </a:r>
          </a:p>
        </p:txBody>
      </p:sp>
      <p:sp>
        <p:nvSpPr>
          <p:cNvPr name="TextBox 9" id="9"/>
          <p:cNvSpPr txBox="true"/>
          <p:nvPr/>
        </p:nvSpPr>
        <p:spPr>
          <a:xfrm rot="0">
            <a:off x="524484" y="3119961"/>
            <a:ext cx="10873028" cy="5241925"/>
          </a:xfrm>
          <a:prstGeom prst="rect">
            <a:avLst/>
          </a:prstGeom>
        </p:spPr>
        <p:txBody>
          <a:bodyPr anchor="t" rtlCol="false" tIns="0" lIns="0" bIns="0" rIns="0">
            <a:spAutoFit/>
          </a:bodyPr>
          <a:lstStyle/>
          <a:p>
            <a:pPr algn="l">
              <a:lnSpc>
                <a:spcPts val="3499"/>
              </a:lnSpc>
            </a:pPr>
          </a:p>
          <a:p>
            <a:pPr algn="l">
              <a:lnSpc>
                <a:spcPts val="3499"/>
              </a:lnSpc>
            </a:pPr>
            <a:r>
              <a:rPr lang="en-US" sz="2499" spc="-99">
                <a:solidFill>
                  <a:srgbClr val="000000"/>
                </a:solidFill>
                <a:latin typeface="Open Sans"/>
                <a:ea typeface="Open Sans"/>
                <a:cs typeface="Open Sans"/>
                <a:sym typeface="Open Sans"/>
              </a:rPr>
              <a:t>La computación en la nube forma parte de la transformación digital, permitiendo a todo el mundo a acceder a recursos tecnológicos de forma sencilla y económica. Los distintos modelos de nube y los diferentes servicios, ofrecen soluciones a todo tipo de problemas. Además, tecnologías como edge, fog y mist computing mejoranla nube al acercar el procesamiento de datos al lugar donde se generan mejorando la eficiencia. En conjunto, estas tecnologías permiten mayor productividad, ahorro y nuevas formas de trabajo como el teletrabajo. </a:t>
            </a:r>
          </a:p>
          <a:p>
            <a:pPr algn="l">
              <a:lnSpc>
                <a:spcPts val="3499"/>
              </a:lnSpc>
            </a:pPr>
            <a:r>
              <a:rPr lang="en-US" sz="2499" spc="-99">
                <a:solidFill>
                  <a:srgbClr val="000000"/>
                </a:solidFill>
                <a:latin typeface="Open Sans"/>
                <a:ea typeface="Open Sans"/>
                <a:cs typeface="Open Sans"/>
                <a:sym typeface="Open Sans"/>
              </a:rPr>
              <a:t>La nube es una tecnología que ha venido a quedarse ayudandonos con nuestras tareas diarias sin importar el ambito</a:t>
            </a:r>
          </a:p>
          <a:p>
            <a:pPr algn="l">
              <a:lnSpc>
                <a:spcPts val="349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703702" y="1245889"/>
            <a:ext cx="3169991"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Índice</a:t>
            </a:r>
          </a:p>
        </p:txBody>
      </p:sp>
      <p:sp>
        <p:nvSpPr>
          <p:cNvPr name="TextBox 4" id="4"/>
          <p:cNvSpPr txBox="true"/>
          <p:nvPr/>
        </p:nvSpPr>
        <p:spPr>
          <a:xfrm rot="0">
            <a:off x="1028700" y="2808791"/>
            <a:ext cx="6653856" cy="2555371"/>
          </a:xfrm>
          <a:prstGeom prst="rect">
            <a:avLst/>
          </a:prstGeom>
        </p:spPr>
        <p:txBody>
          <a:bodyPr anchor="t" rtlCol="false" tIns="0" lIns="0" bIns="0" rIns="0">
            <a:spAutoFit/>
          </a:bodyPr>
          <a:lstStyle/>
          <a:p>
            <a:pPr algn="l" marL="626102" indent="-313051" lvl="1">
              <a:lnSpc>
                <a:spcPts val="4059"/>
              </a:lnSpc>
              <a:buAutoNum type="arabicPeriod" startAt="1"/>
            </a:pPr>
            <a:r>
              <a:rPr lang="en-US" sz="2899" spc="-115">
                <a:solidFill>
                  <a:srgbClr val="000000"/>
                </a:solidFill>
                <a:latin typeface="Open Sans"/>
                <a:ea typeface="Open Sans"/>
                <a:cs typeface="Open Sans"/>
                <a:sym typeface="Open Sans"/>
              </a:rPr>
              <a:t> Introducción</a:t>
            </a:r>
          </a:p>
          <a:p>
            <a:pPr algn="l" marL="626102" indent="-313051" lvl="1">
              <a:lnSpc>
                <a:spcPts val="4059"/>
              </a:lnSpc>
              <a:buAutoNum type="arabicPeriod" startAt="1"/>
            </a:pPr>
            <a:r>
              <a:rPr lang="en-US" sz="2899" spc="-115">
                <a:solidFill>
                  <a:srgbClr val="000000"/>
                </a:solidFill>
                <a:latin typeface="Open Sans"/>
                <a:ea typeface="Open Sans"/>
                <a:cs typeface="Open Sans"/>
                <a:sym typeface="Open Sans"/>
              </a:rPr>
              <a:t> Computación en la Nube</a:t>
            </a:r>
          </a:p>
          <a:p>
            <a:pPr algn="l" marL="626102" indent="-313051" lvl="1">
              <a:lnSpc>
                <a:spcPts val="4059"/>
              </a:lnSpc>
              <a:buAutoNum type="arabicPeriod" startAt="1"/>
            </a:pPr>
            <a:r>
              <a:rPr lang="en-US" sz="2899" spc="-115">
                <a:solidFill>
                  <a:srgbClr val="000000"/>
                </a:solidFill>
                <a:latin typeface="Open Sans"/>
                <a:ea typeface="Open Sans"/>
                <a:cs typeface="Open Sans"/>
                <a:sym typeface="Open Sans"/>
              </a:rPr>
              <a:t> Modelos de Nube</a:t>
            </a:r>
          </a:p>
          <a:p>
            <a:pPr algn="l" marL="626102" indent="-313051" lvl="1">
              <a:lnSpc>
                <a:spcPts val="4059"/>
              </a:lnSpc>
              <a:buAutoNum type="arabicPeriod" startAt="1"/>
            </a:pPr>
            <a:r>
              <a:rPr lang="en-US" sz="2899" spc="-115">
                <a:solidFill>
                  <a:srgbClr val="000000"/>
                </a:solidFill>
                <a:latin typeface="Open Sans"/>
                <a:ea typeface="Open Sans"/>
                <a:cs typeface="Open Sans"/>
                <a:sym typeface="Open Sans"/>
              </a:rPr>
              <a:t> Servicios en la Nube</a:t>
            </a:r>
          </a:p>
          <a:p>
            <a:pPr algn="l" marL="626102" indent="-313051" lvl="1">
              <a:lnSpc>
                <a:spcPts val="4059"/>
              </a:lnSpc>
              <a:buAutoNum type="arabicPeriod" startAt="1"/>
            </a:pPr>
            <a:r>
              <a:rPr lang="en-US" sz="2899" spc="-115">
                <a:solidFill>
                  <a:srgbClr val="000000"/>
                </a:solidFill>
                <a:latin typeface="Open Sans"/>
                <a:ea typeface="Open Sans"/>
                <a:cs typeface="Open Sans"/>
                <a:sym typeface="Open Sans"/>
              </a:rPr>
              <a:t>Posibilidades de Trabajo en la Nube</a:t>
            </a:r>
          </a:p>
        </p:txBody>
      </p:sp>
      <p:sp>
        <p:nvSpPr>
          <p:cNvPr name="TextBox 5" id="5"/>
          <p:cNvSpPr txBox="true"/>
          <p:nvPr/>
        </p:nvSpPr>
        <p:spPr>
          <a:xfrm rot="0">
            <a:off x="1330539" y="5417637"/>
            <a:ext cx="7245769" cy="2555371"/>
          </a:xfrm>
          <a:prstGeom prst="rect">
            <a:avLst/>
          </a:prstGeom>
        </p:spPr>
        <p:txBody>
          <a:bodyPr anchor="t" rtlCol="false" tIns="0" lIns="0" bIns="0" rIns="0">
            <a:spAutoFit/>
          </a:bodyPr>
          <a:lstStyle/>
          <a:p>
            <a:pPr algn="l">
              <a:lnSpc>
                <a:spcPts val="4059"/>
              </a:lnSpc>
            </a:pPr>
            <a:r>
              <a:rPr lang="en-US" sz="2899" spc="-115">
                <a:solidFill>
                  <a:srgbClr val="000000"/>
                </a:solidFill>
                <a:latin typeface="Open Sans"/>
                <a:ea typeface="Open Sans"/>
                <a:cs typeface="Open Sans"/>
                <a:sym typeface="Open Sans"/>
              </a:rPr>
              <a:t>6.  Edge Computing</a:t>
            </a:r>
          </a:p>
          <a:p>
            <a:pPr algn="l">
              <a:lnSpc>
                <a:spcPts val="4059"/>
              </a:lnSpc>
            </a:pPr>
            <a:r>
              <a:rPr lang="en-US" sz="2899" spc="-115">
                <a:solidFill>
                  <a:srgbClr val="000000"/>
                </a:solidFill>
                <a:latin typeface="Open Sans"/>
                <a:ea typeface="Open Sans"/>
                <a:cs typeface="Open Sans"/>
                <a:sym typeface="Open Sans"/>
              </a:rPr>
              <a:t>7.  Fog Computing y Mist Computing</a:t>
            </a:r>
          </a:p>
          <a:p>
            <a:pPr algn="l">
              <a:lnSpc>
                <a:spcPts val="4059"/>
              </a:lnSpc>
            </a:pPr>
            <a:r>
              <a:rPr lang="en-US" sz="2899" spc="-115">
                <a:solidFill>
                  <a:srgbClr val="000000"/>
                </a:solidFill>
                <a:latin typeface="Open Sans"/>
                <a:ea typeface="Open Sans"/>
                <a:cs typeface="Open Sans"/>
                <a:sym typeface="Open Sans"/>
              </a:rPr>
              <a:t>8.  Elección del Modelo de Computación</a:t>
            </a:r>
          </a:p>
          <a:p>
            <a:pPr algn="l">
              <a:lnSpc>
                <a:spcPts val="4059"/>
              </a:lnSpc>
            </a:pPr>
            <a:r>
              <a:rPr lang="en-US" sz="2899" spc="-115">
                <a:solidFill>
                  <a:srgbClr val="000000"/>
                </a:solidFill>
                <a:latin typeface="Open Sans"/>
                <a:ea typeface="Open Sans"/>
                <a:cs typeface="Open Sans"/>
                <a:sym typeface="Open Sans"/>
              </a:rPr>
              <a:t>9.  Uso de Nube y Rentabilidad de Empresa</a:t>
            </a:r>
          </a:p>
          <a:p>
            <a:pPr algn="l">
              <a:lnSpc>
                <a:spcPts val="4059"/>
              </a:lnSpc>
            </a:pPr>
            <a:r>
              <a:rPr lang="en-US" sz="2899" spc="-115">
                <a:solidFill>
                  <a:srgbClr val="000000"/>
                </a:solidFill>
                <a:latin typeface="Open Sans"/>
                <a:ea typeface="Open Sans"/>
                <a:cs typeface="Open Sans"/>
                <a:sym typeface="Open Sans"/>
              </a:rPr>
              <a:t>10. Conclusión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TextBox 7" id="7"/>
          <p:cNvSpPr txBox="true"/>
          <p:nvPr/>
        </p:nvSpPr>
        <p:spPr>
          <a:xfrm rot="0">
            <a:off x="422226" y="250188"/>
            <a:ext cx="3461757" cy="778512"/>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Bibliografía</a:t>
            </a:r>
          </a:p>
        </p:txBody>
      </p:sp>
      <p:sp>
        <p:nvSpPr>
          <p:cNvPr name="TextBox 8" id="8"/>
          <p:cNvSpPr txBox="true"/>
          <p:nvPr/>
        </p:nvSpPr>
        <p:spPr>
          <a:xfrm rot="0">
            <a:off x="278266" y="1411099"/>
            <a:ext cx="17266716" cy="8308976"/>
          </a:xfrm>
          <a:prstGeom prst="rect">
            <a:avLst/>
          </a:prstGeom>
        </p:spPr>
        <p:txBody>
          <a:bodyPr anchor="t" rtlCol="false" tIns="0" lIns="0" bIns="0" rIns="0">
            <a:spAutoFit/>
          </a:bodyPr>
          <a:lstStyle/>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Couchbase. "Modelos de implementación en la nube." Couchbase.    </a:t>
            </a:r>
          </a:p>
          <a:p>
            <a:pPr algn="l">
              <a:lnSpc>
                <a:spcPts val="3499"/>
              </a:lnSpc>
            </a:pPr>
            <a:r>
              <a:rPr lang="en-US" sz="2499" spc="-99">
                <a:solidFill>
                  <a:srgbClr val="000000"/>
                </a:solidFill>
                <a:latin typeface="Open Sans"/>
                <a:ea typeface="Open Sans"/>
                <a:cs typeface="Open Sans"/>
                <a:sym typeface="Open Sans"/>
              </a:rPr>
              <a:t>                </a:t>
            </a:r>
            <a:r>
              <a:rPr lang="en-US" sz="2499" spc="-99" u="sng">
                <a:solidFill>
                  <a:srgbClr val="000000"/>
                </a:solidFill>
                <a:latin typeface="Open Sans"/>
                <a:ea typeface="Open Sans"/>
                <a:cs typeface="Open Sans"/>
                <a:sym typeface="Open Sans"/>
                <a:hlinkClick r:id="rId5" tooltip="https://www.couchbase.com/es/resources/concepts/cloud-deployment-models"/>
              </a:rPr>
              <a:t>https://www.couchbase.com/es/resources/concepts/cloud-deployment-models</a:t>
            </a:r>
            <a:r>
              <a:rPr lang="en-US" sz="2499" spc="-99">
                <a:solidFill>
                  <a:srgbClr val="000000"/>
                </a:solidFill>
                <a:latin typeface="Open Sans"/>
                <a:ea typeface="Open Sans"/>
                <a:cs typeface="Open Sans"/>
                <a:sym typeface="Open Sans"/>
              </a:rPr>
              <a:t>.</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Haranas, Mark. "Microsoft Vs. AWS Vs. Google Cloud Q3 2025 Earnings Face-Off." CRN. 4 de noviembre de 2025.</a:t>
            </a:r>
          </a:p>
          <a:p>
            <a:pPr algn="l">
              <a:lnSpc>
                <a:spcPts val="3499"/>
              </a:lnSpc>
            </a:pPr>
            <a:r>
              <a:rPr lang="en-US" sz="2499" spc="-99">
                <a:solidFill>
                  <a:srgbClr val="000000"/>
                </a:solidFill>
                <a:latin typeface="Open Sans"/>
                <a:ea typeface="Open Sans"/>
                <a:cs typeface="Open Sans"/>
                <a:sym typeface="Open Sans"/>
              </a:rPr>
              <a:t>                </a:t>
            </a:r>
            <a:r>
              <a:rPr lang="en-US" sz="2499" spc="-99" u="sng">
                <a:solidFill>
                  <a:srgbClr val="000000"/>
                </a:solidFill>
                <a:latin typeface="Open Sans"/>
                <a:ea typeface="Open Sans"/>
                <a:cs typeface="Open Sans"/>
                <a:sym typeface="Open Sans"/>
                <a:hlinkClick r:id="rId6" tooltip="https://www.crn.com/news/cloud/2025/microsoft-vs-aws-vs-google-cloud-q3-2025-earnings-face-off"/>
              </a:rPr>
              <a:t>https://www.crn.com/news/cloud/2025/microsoft-vs-aws-vs-google-cloud-q3-2025-earnings-face-off</a:t>
            </a:r>
            <a:r>
              <a:rPr lang="en-US" sz="2499" spc="-99">
                <a:solidFill>
                  <a:srgbClr val="000000"/>
                </a:solidFill>
                <a:latin typeface="Open Sans"/>
                <a:ea typeface="Open Sans"/>
                <a:cs typeface="Open Sans"/>
                <a:sym typeface="Open Sans"/>
              </a:rPr>
              <a:t>.</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Instituto Nacional de Ciberseguridad (INCIBE). Cloud Computing: Una guía de aproximación para el empresario. León:</a:t>
            </a:r>
          </a:p>
          <a:p>
            <a:pPr algn="l">
              <a:lnSpc>
                <a:spcPts val="3499"/>
              </a:lnSpc>
            </a:pPr>
            <a:r>
              <a:rPr lang="en-US" sz="2499" spc="-99">
                <a:solidFill>
                  <a:srgbClr val="000000"/>
                </a:solidFill>
                <a:latin typeface="Open Sans"/>
                <a:ea typeface="Open Sans"/>
                <a:cs typeface="Open Sans"/>
                <a:sym typeface="Open Sans"/>
              </a:rPr>
              <a:t>                Instituto Nacional de Ciberseguridad, 2017.</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Richter, Felix. "AWS Stays Ahead as Cloud Market Accelerates." Statista. 4 de noviembre de 2025.  </a:t>
            </a:r>
          </a:p>
          <a:p>
            <a:pPr algn="l">
              <a:lnSpc>
                <a:spcPts val="3499"/>
              </a:lnSpc>
            </a:pPr>
            <a:r>
              <a:rPr lang="en-US" sz="2499" spc="-99">
                <a:solidFill>
                  <a:srgbClr val="000000"/>
                </a:solidFill>
                <a:latin typeface="Open Sans"/>
                <a:ea typeface="Open Sans"/>
                <a:cs typeface="Open Sans"/>
                <a:sym typeface="Open Sans"/>
              </a:rPr>
              <a:t>                </a:t>
            </a:r>
            <a:r>
              <a:rPr lang="en-US" sz="2499" spc="-99" u="sng">
                <a:solidFill>
                  <a:srgbClr val="000000"/>
                </a:solidFill>
                <a:latin typeface="Open Sans"/>
                <a:ea typeface="Open Sans"/>
                <a:cs typeface="Open Sans"/>
                <a:sym typeface="Open Sans"/>
                <a:hlinkClick r:id="rId7" tooltip="https://www.statista.com/chart/18819/worldwide-market-share-of-leading-cloud-infrastructure-service-providers/"/>
              </a:rPr>
              <a:t>https://www.statista.com/chart/18819/worldwide-market-share-of-leading-cloud-infrastructure-service-providers/</a:t>
            </a:r>
            <a:r>
              <a:rPr lang="en-US" sz="2499" spc="-99">
                <a:solidFill>
                  <a:srgbClr val="000000"/>
                </a:solidFill>
                <a:latin typeface="Open Sans"/>
                <a:ea typeface="Open Sans"/>
                <a:cs typeface="Open Sans"/>
                <a:sym typeface="Open Sans"/>
              </a:rPr>
              <a:t>.</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Hattom, “How cloud computing supports remote work and collaboration”. Hattom.</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 </a:t>
            </a:r>
            <a:r>
              <a:rPr lang="en-US" sz="2499" spc="-99" u="sng">
                <a:solidFill>
                  <a:srgbClr val="000000"/>
                </a:solidFill>
                <a:latin typeface="Open Sans"/>
                <a:ea typeface="Open Sans"/>
                <a:cs typeface="Open Sans"/>
                <a:sym typeface="Open Sans"/>
                <a:hlinkClick r:id="rId8" tooltip="http://hatom.net/insights/how-cloud-computing-supports-remote-work-and-collaboration"/>
              </a:rPr>
              <a:t>hatom.net/insights/how-cloud-computing-supports-remote-work-and-collaboration</a:t>
            </a:r>
            <a:r>
              <a:rPr lang="en-US" sz="2499" spc="-99">
                <a:solidFill>
                  <a:srgbClr val="000000"/>
                </a:solidFill>
                <a:latin typeface="Open Sans"/>
                <a:ea typeface="Open Sans"/>
                <a:cs typeface="Open Sans"/>
                <a:sym typeface="Open Sans"/>
              </a:rPr>
              <a:t>.</a:t>
            </a:r>
          </a:p>
          <a:p>
            <a:pPr algn="l" marL="539745" indent="-269872" lvl="1">
              <a:lnSpc>
                <a:spcPts val="3499"/>
              </a:lnSpc>
              <a:buFont typeface="Arial"/>
              <a:buChar char="•"/>
            </a:pPr>
            <a:r>
              <a:rPr lang="en-US" sz="2499" spc="-99" u="sng">
                <a:solidFill>
                  <a:srgbClr val="000000"/>
                </a:solidFill>
                <a:latin typeface="Open Sans"/>
                <a:ea typeface="Open Sans"/>
                <a:cs typeface="Open Sans"/>
                <a:sym typeface="Open Sans"/>
                <a:hlinkClick r:id="rId9" tooltip="https://www.ibm.com/es-es/think/topics/edge-computing"/>
              </a:rPr>
              <a:t>ibm.com/es-es/think/topics/edge-computing</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Insightful, Inc. «The State Of Remote Work Report 2022: How Companies Are Preparing For The Future Of Work». </a:t>
            </a:r>
            <a:r>
              <a:rPr lang="en-US" sz="2499" i="true" spc="-99">
                <a:solidFill>
                  <a:srgbClr val="000000"/>
                </a:solidFill>
                <a:latin typeface="Open Sans Italics"/>
                <a:ea typeface="Open Sans Italics"/>
                <a:cs typeface="Open Sans Italics"/>
                <a:sym typeface="Open Sans Italics"/>
              </a:rPr>
              <a:t>Insightful</a:t>
            </a:r>
            <a:r>
              <a:rPr lang="en-US" sz="2499" spc="-99">
                <a:solidFill>
                  <a:srgbClr val="000000"/>
                </a:solidFill>
                <a:latin typeface="Open Sans"/>
                <a:ea typeface="Open Sans"/>
                <a:cs typeface="Open Sans"/>
                <a:sym typeface="Open Sans"/>
              </a:rPr>
              <a:t>, 2022.</a:t>
            </a:r>
          </a:p>
          <a:p>
            <a:pPr algn="l" marL="539745" indent="-269872" lvl="1">
              <a:lnSpc>
                <a:spcPts val="3499"/>
              </a:lnSpc>
              <a:buFont typeface="Arial"/>
              <a:buChar char="•"/>
            </a:pPr>
            <a:r>
              <a:rPr lang="en-US" sz="2499" spc="-99" u="sng">
                <a:solidFill>
                  <a:srgbClr val="000000"/>
                </a:solidFill>
                <a:latin typeface="Open Sans"/>
                <a:ea typeface="Open Sans"/>
                <a:cs typeface="Open Sans"/>
                <a:sym typeface="Open Sans"/>
                <a:hlinkClick r:id="rId10" tooltip="https://www.insightful.io/webflow-static/628f49cf62b2f3248177b0c3_State%20of%20Remote%202022%20-%20eBook%20-%20Compressed.pdf"/>
              </a:rPr>
              <a:t>insightful.io/webflow-static/628f49cf62b2f3248177b0c3_State%20of%20Remote%202022%20-%20eBook%20-%20Compressed.pdf</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Instituto Nacional de Ciberseguridad (INCIBE). “Si necesitas teletrabajar sigue estos consejos de seguridad”. León: Instituto Nacional de Ciberseguridad, 2017.</a:t>
            </a:r>
          </a:p>
          <a:p>
            <a:pPr algn="l" marL="539745" indent="-269872" lvl="1">
              <a:lnSpc>
                <a:spcPts val="3499"/>
              </a:lnSpc>
              <a:buFont typeface="Arial"/>
              <a:buChar char="•"/>
            </a:pPr>
            <a:r>
              <a:rPr lang="en-US" sz="2499" spc="-99" u="sng">
                <a:solidFill>
                  <a:srgbClr val="000000"/>
                </a:solidFill>
                <a:latin typeface="Open Sans"/>
                <a:ea typeface="Open Sans"/>
                <a:cs typeface="Open Sans"/>
                <a:sym typeface="Open Sans"/>
                <a:hlinkClick r:id="rId11" tooltip="http://telefonicatech.com/blog/edge-computing-que-es"/>
              </a:rPr>
              <a:t>telefonicatech.com/blog/edge-computing-que-es</a:t>
            </a:r>
          </a:p>
          <a:p>
            <a:pPr algn="l">
              <a:lnSpc>
                <a:spcPts val="3499"/>
              </a:lnSpc>
            </a:pPr>
            <a:r>
              <a:rPr lang="en-US" sz="2499" spc="-99" u="sng">
                <a:solidFill>
                  <a:srgbClr val="000000"/>
                </a:solidFill>
                <a:latin typeface="Open Sans"/>
                <a:ea typeface="Open Sans"/>
                <a:cs typeface="Open Sans"/>
                <a:sym typeface="Open Sans"/>
                <a:hlinkClick r:id="rId12" tooltip="http://incibe.es/empresas/blog/si-necesitas-teletrabajar-sigue-estos-consejos-seguridad-0"/>
              </a:rPr>
              <a:t>incibe.es/empresas/blog/si-necesitas-teletrabajar-sigue-estos-consejos-seguridad-0</a:t>
            </a:r>
            <a:r>
              <a:rPr lang="en-US" sz="2499" spc="-99">
                <a:solidFill>
                  <a:srgbClr val="000000"/>
                </a:solidFill>
                <a:latin typeface="Open Sans"/>
                <a:ea typeface="Open Sans"/>
                <a:cs typeface="Open Sans"/>
                <a:sym typeface="Open Sans"/>
              </a:rPr>
              <a: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6" id="6">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0" t="0" r="0" b="0"/>
          <a:stretch>
            <a:fillRect/>
          </a:stretch>
        </p:blipFill>
        <p:spPr>
          <a:xfrm flipH="false" flipV="false" rot="0">
            <a:off x="0" y="0"/>
            <a:ext cx="18288000"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9144000" y="2878193"/>
            <a:ext cx="8264686" cy="5509791"/>
          </a:xfrm>
          <a:custGeom>
            <a:avLst/>
            <a:gdLst/>
            <a:ahLst/>
            <a:cxnLst/>
            <a:rect r="r" b="b" t="t" l="l"/>
            <a:pathLst>
              <a:path h="5509791" w="8264686">
                <a:moveTo>
                  <a:pt x="0" y="0"/>
                </a:moveTo>
                <a:lnTo>
                  <a:pt x="8264686" y="0"/>
                </a:lnTo>
                <a:lnTo>
                  <a:pt x="8264686" y="5509790"/>
                </a:lnTo>
                <a:lnTo>
                  <a:pt x="0" y="5509790"/>
                </a:lnTo>
                <a:lnTo>
                  <a:pt x="0" y="0"/>
                </a:lnTo>
                <a:close/>
              </a:path>
            </a:pathLst>
          </a:custGeom>
          <a:blipFill>
            <a:blip r:embed="rId5"/>
            <a:stretch>
              <a:fillRect l="0" t="0" r="0" b="0"/>
            </a:stretch>
          </a:blipFill>
        </p:spPr>
      </p:sp>
      <p:sp>
        <p:nvSpPr>
          <p:cNvPr name="TextBox 8" id="8"/>
          <p:cNvSpPr txBox="true"/>
          <p:nvPr/>
        </p:nvSpPr>
        <p:spPr>
          <a:xfrm rot="0">
            <a:off x="524484" y="1228726"/>
            <a:ext cx="4972154"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1. Introducción</a:t>
            </a:r>
          </a:p>
          <a:p>
            <a:pPr algn="ctr">
              <a:lnSpc>
                <a:spcPts val="6439"/>
              </a:lnSpc>
              <a:spcBef>
                <a:spcPct val="0"/>
              </a:spcBef>
            </a:pPr>
          </a:p>
        </p:txBody>
      </p:sp>
      <p:sp>
        <p:nvSpPr>
          <p:cNvPr name="TextBox 9" id="9"/>
          <p:cNvSpPr txBox="true"/>
          <p:nvPr/>
        </p:nvSpPr>
        <p:spPr>
          <a:xfrm rot="0">
            <a:off x="1028700" y="2769238"/>
            <a:ext cx="7298832" cy="3927476"/>
          </a:xfrm>
          <a:prstGeom prst="rect">
            <a:avLst/>
          </a:prstGeom>
        </p:spPr>
        <p:txBody>
          <a:bodyPr anchor="t" rtlCol="false" tIns="0" lIns="0" bIns="0" rIns="0">
            <a:spAutoFit/>
          </a:bodyPr>
          <a:lstStyle/>
          <a:p>
            <a:pPr algn="l">
              <a:lnSpc>
                <a:spcPts val="3499"/>
              </a:lnSpc>
            </a:pPr>
            <a:r>
              <a:rPr lang="en-US" sz="2499" spc="-99">
                <a:solidFill>
                  <a:srgbClr val="000000"/>
                </a:solidFill>
                <a:latin typeface="Open Sans"/>
                <a:ea typeface="Open Sans"/>
                <a:cs typeface="Open Sans"/>
                <a:sym typeface="Open Sans"/>
              </a:rPr>
              <a:t>La </a:t>
            </a:r>
            <a:r>
              <a:rPr lang="en-US" sz="2499" spc="-99" b="true">
                <a:solidFill>
                  <a:srgbClr val="000000"/>
                </a:solidFill>
                <a:latin typeface="Open Sans Bold"/>
                <a:ea typeface="Open Sans Bold"/>
                <a:cs typeface="Open Sans Bold"/>
                <a:sym typeface="Open Sans Bold"/>
              </a:rPr>
              <a:t>transformación digital</a:t>
            </a:r>
            <a:r>
              <a:rPr lang="en-US" sz="2499" spc="-99">
                <a:solidFill>
                  <a:srgbClr val="000000"/>
                </a:solidFill>
                <a:latin typeface="Open Sans"/>
                <a:ea typeface="Open Sans"/>
                <a:cs typeface="Open Sans"/>
                <a:sym typeface="Open Sans"/>
              </a:rPr>
              <a:t>, impulsada por el auge de Internet, está cambiando la forma en que funcionan los mercados y las empresas. </a:t>
            </a:r>
          </a:p>
          <a:p>
            <a:pPr algn="l">
              <a:lnSpc>
                <a:spcPts val="3499"/>
              </a:lnSpc>
            </a:pPr>
          </a:p>
          <a:p>
            <a:pPr algn="l">
              <a:lnSpc>
                <a:spcPts val="3499"/>
              </a:lnSpc>
              <a:spcBef>
                <a:spcPct val="0"/>
              </a:spcBef>
            </a:pPr>
            <a:r>
              <a:rPr lang="en-US" sz="2499" spc="-99">
                <a:solidFill>
                  <a:srgbClr val="000000"/>
                </a:solidFill>
                <a:latin typeface="Open Sans"/>
                <a:ea typeface="Open Sans"/>
                <a:cs typeface="Open Sans"/>
                <a:sym typeface="Open Sans"/>
              </a:rPr>
              <a:t>La </a:t>
            </a:r>
            <a:r>
              <a:rPr lang="en-US" b="true" sz="2499" spc="-99">
                <a:solidFill>
                  <a:srgbClr val="000000"/>
                </a:solidFill>
                <a:latin typeface="Open Sans Bold"/>
                <a:ea typeface="Open Sans Bold"/>
                <a:cs typeface="Open Sans Bold"/>
                <a:sym typeface="Open Sans Bold"/>
              </a:rPr>
              <a:t>computación en la nube</a:t>
            </a:r>
            <a:r>
              <a:rPr lang="en-US" sz="2499" spc="-99">
                <a:solidFill>
                  <a:srgbClr val="000000"/>
                </a:solidFill>
                <a:latin typeface="Open Sans"/>
                <a:ea typeface="Open Sans"/>
                <a:cs typeface="Open Sans"/>
                <a:sym typeface="Open Sans"/>
              </a:rPr>
              <a:t> se ha convertido en una herramienta clave para que </a:t>
            </a:r>
            <a:r>
              <a:rPr lang="en-US" b="true" sz="2499" spc="-99">
                <a:solidFill>
                  <a:srgbClr val="000000"/>
                </a:solidFill>
                <a:latin typeface="Open Sans Bold"/>
                <a:ea typeface="Open Sans Bold"/>
                <a:cs typeface="Open Sans Bold"/>
                <a:sym typeface="Open Sans Bold"/>
              </a:rPr>
              <a:t>pymes</a:t>
            </a:r>
            <a:r>
              <a:rPr lang="en-US" sz="2499" spc="-99">
                <a:solidFill>
                  <a:srgbClr val="000000"/>
                </a:solidFill>
                <a:latin typeface="Open Sans"/>
                <a:ea typeface="Open Sans"/>
                <a:cs typeface="Open Sans"/>
                <a:sym typeface="Open Sans"/>
              </a:rPr>
              <a:t> y </a:t>
            </a:r>
            <a:r>
              <a:rPr lang="en-US" b="true" sz="2499" spc="-99">
                <a:solidFill>
                  <a:srgbClr val="000000"/>
                </a:solidFill>
                <a:latin typeface="Open Sans Bold"/>
                <a:ea typeface="Open Sans Bold"/>
                <a:cs typeface="Open Sans Bold"/>
                <a:sym typeface="Open Sans Bold"/>
              </a:rPr>
              <a:t>autónomos</a:t>
            </a:r>
            <a:r>
              <a:rPr lang="en-US" sz="2499" spc="-99">
                <a:solidFill>
                  <a:srgbClr val="000000"/>
                </a:solidFill>
                <a:latin typeface="Open Sans"/>
                <a:ea typeface="Open Sans"/>
                <a:cs typeface="Open Sans"/>
                <a:sym typeface="Open Sans"/>
              </a:rPr>
              <a:t> puedan acceder a tecnologías avanzadas con menor coste, mayor productividad y capacidad de crecimiento ágil.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028700" y="3589192"/>
            <a:ext cx="7154497" cy="3879850"/>
          </a:xfrm>
          <a:custGeom>
            <a:avLst/>
            <a:gdLst/>
            <a:ahLst/>
            <a:cxnLst/>
            <a:rect r="r" b="b" t="t" l="l"/>
            <a:pathLst>
              <a:path h="3879850" w="7154497">
                <a:moveTo>
                  <a:pt x="0" y="0"/>
                </a:moveTo>
                <a:lnTo>
                  <a:pt x="7154497" y="0"/>
                </a:lnTo>
                <a:lnTo>
                  <a:pt x="7154497" y="3879850"/>
                </a:lnTo>
                <a:lnTo>
                  <a:pt x="0" y="3879850"/>
                </a:lnTo>
                <a:lnTo>
                  <a:pt x="0" y="0"/>
                </a:lnTo>
                <a:close/>
              </a:path>
            </a:pathLst>
          </a:custGeom>
          <a:blipFill>
            <a:blip r:embed="rId5"/>
            <a:stretch>
              <a:fillRect l="-6751" t="-10380" r="0" b="-267"/>
            </a:stretch>
          </a:blipFill>
        </p:spPr>
      </p:sp>
      <p:sp>
        <p:nvSpPr>
          <p:cNvPr name="TextBox 8" id="8"/>
          <p:cNvSpPr txBox="true"/>
          <p:nvPr/>
        </p:nvSpPr>
        <p:spPr>
          <a:xfrm rot="0">
            <a:off x="524484" y="1228726"/>
            <a:ext cx="7768431"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2</a:t>
            </a:r>
            <a:r>
              <a:rPr lang="en-US" b="true" sz="4599" spc="-183">
                <a:solidFill>
                  <a:srgbClr val="1800AD"/>
                </a:solidFill>
                <a:latin typeface="Open Sans Bold"/>
                <a:ea typeface="Open Sans Bold"/>
                <a:cs typeface="Open Sans Bold"/>
                <a:sym typeface="Open Sans Bold"/>
              </a:rPr>
              <a:t>. Computación en la nube</a:t>
            </a:r>
          </a:p>
          <a:p>
            <a:pPr algn="ctr">
              <a:lnSpc>
                <a:spcPts val="6439"/>
              </a:lnSpc>
              <a:spcBef>
                <a:spcPct val="0"/>
              </a:spcBef>
            </a:pPr>
          </a:p>
        </p:txBody>
      </p:sp>
      <p:sp>
        <p:nvSpPr>
          <p:cNvPr name="TextBox 9" id="9"/>
          <p:cNvSpPr txBox="true"/>
          <p:nvPr/>
        </p:nvSpPr>
        <p:spPr>
          <a:xfrm rot="0">
            <a:off x="8658173" y="3541567"/>
            <a:ext cx="8601127" cy="3927475"/>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La computación en la nube</a:t>
            </a:r>
            <a:r>
              <a:rPr lang="en-US" sz="2499" spc="-99">
                <a:solidFill>
                  <a:srgbClr val="000000"/>
                </a:solidFill>
                <a:latin typeface="Open Sans"/>
                <a:ea typeface="Open Sans"/>
                <a:cs typeface="Open Sans"/>
                <a:sym typeface="Open Sans"/>
              </a:rPr>
              <a:t> podría resumirse en gran medida como la prestación de </a:t>
            </a:r>
            <a:r>
              <a:rPr lang="en-US" b="true" sz="2499" spc="-99">
                <a:solidFill>
                  <a:srgbClr val="000000"/>
                </a:solidFill>
                <a:latin typeface="Open Sans Bold"/>
                <a:ea typeface="Open Sans Bold"/>
                <a:cs typeface="Open Sans Bold"/>
                <a:sym typeface="Open Sans Bold"/>
              </a:rPr>
              <a:t>servidores</a:t>
            </a:r>
            <a:r>
              <a:rPr lang="en-US" sz="2499" spc="-99">
                <a:solidFill>
                  <a:srgbClr val="000000"/>
                </a:solidFill>
                <a:latin typeface="Open Sans"/>
                <a:ea typeface="Open Sans"/>
                <a:cs typeface="Open Sans"/>
                <a:sym typeface="Open Sans"/>
              </a:rPr>
              <a:t> a través de internet para el desarrollo de actividades en línea. Esto permite acceder a servicios como almacenamiento, procesamiento y aplicaciones sin necesidad de una infraestructura propia, lo cual facilita la escalabilidad , reduce costos y permite desplegar soluciones de forma rápida y flexible. Hoy en día, la computación en la nube es una tecnología clave para el desarrollo moderno y </a:t>
            </a:r>
            <a:r>
              <a:rPr lang="en-US" b="true" sz="2499" spc="-99">
                <a:solidFill>
                  <a:srgbClr val="000000"/>
                </a:solidFill>
                <a:latin typeface="Open Sans Bold"/>
                <a:ea typeface="Open Sans Bold"/>
                <a:cs typeface="Open Sans Bold"/>
                <a:sym typeface="Open Sans Bold"/>
              </a:rPr>
              <a:t>la transformación digital.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520723" y="2989673"/>
            <a:ext cx="7772192" cy="5489548"/>
          </a:xfrm>
          <a:custGeom>
            <a:avLst/>
            <a:gdLst/>
            <a:ahLst/>
            <a:cxnLst/>
            <a:rect r="r" b="b" t="t" l="l"/>
            <a:pathLst>
              <a:path h="5489548" w="7772192">
                <a:moveTo>
                  <a:pt x="0" y="0"/>
                </a:moveTo>
                <a:lnTo>
                  <a:pt x="7772192" y="0"/>
                </a:lnTo>
                <a:lnTo>
                  <a:pt x="7772192" y="5489549"/>
                </a:lnTo>
                <a:lnTo>
                  <a:pt x="0" y="5489549"/>
                </a:lnTo>
                <a:lnTo>
                  <a:pt x="0" y="0"/>
                </a:lnTo>
                <a:close/>
              </a:path>
            </a:pathLst>
          </a:custGeom>
          <a:blipFill>
            <a:blip r:embed="rId5"/>
            <a:stretch>
              <a:fillRect l="0" t="0" r="0" b="0"/>
            </a:stretch>
          </a:blipFill>
        </p:spPr>
      </p:sp>
      <p:sp>
        <p:nvSpPr>
          <p:cNvPr name="TextBox 8" id="8"/>
          <p:cNvSpPr txBox="true"/>
          <p:nvPr/>
        </p:nvSpPr>
        <p:spPr>
          <a:xfrm rot="0">
            <a:off x="520723" y="1220562"/>
            <a:ext cx="10753802"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3</a:t>
            </a:r>
            <a:r>
              <a:rPr lang="en-US" b="true" sz="4599" spc="-183">
                <a:solidFill>
                  <a:srgbClr val="1800AD"/>
                </a:solidFill>
                <a:latin typeface="Open Sans Bold"/>
                <a:ea typeface="Open Sans Bold"/>
                <a:cs typeface="Open Sans Bold"/>
                <a:sym typeface="Open Sans Bold"/>
              </a:rPr>
              <a:t>. Modelos de Nube: Pública y Privada</a:t>
            </a:r>
          </a:p>
          <a:p>
            <a:pPr algn="ctr">
              <a:lnSpc>
                <a:spcPts val="6439"/>
              </a:lnSpc>
              <a:spcBef>
                <a:spcPct val="0"/>
              </a:spcBef>
            </a:pPr>
          </a:p>
        </p:txBody>
      </p:sp>
      <p:sp>
        <p:nvSpPr>
          <p:cNvPr name="Freeform 9" id="9"/>
          <p:cNvSpPr/>
          <p:nvPr/>
        </p:nvSpPr>
        <p:spPr>
          <a:xfrm flipH="false" flipV="false" rot="0">
            <a:off x="9487108" y="2989673"/>
            <a:ext cx="7772192" cy="5489548"/>
          </a:xfrm>
          <a:custGeom>
            <a:avLst/>
            <a:gdLst/>
            <a:ahLst/>
            <a:cxnLst/>
            <a:rect r="r" b="b" t="t" l="l"/>
            <a:pathLst>
              <a:path h="5489548" w="7772192">
                <a:moveTo>
                  <a:pt x="0" y="0"/>
                </a:moveTo>
                <a:lnTo>
                  <a:pt x="7772192" y="0"/>
                </a:lnTo>
                <a:lnTo>
                  <a:pt x="7772192" y="5489549"/>
                </a:lnTo>
                <a:lnTo>
                  <a:pt x="0" y="5489549"/>
                </a:lnTo>
                <a:lnTo>
                  <a:pt x="0" y="0"/>
                </a:lnTo>
                <a:close/>
              </a:path>
            </a:pathLst>
          </a:custGeom>
          <a:blipFill>
            <a:blip r:embed="rId5"/>
            <a:stretch>
              <a:fillRect l="0" t="0" r="0" b="0"/>
            </a:stretch>
          </a:blipFill>
        </p:spPr>
      </p:sp>
      <p:sp>
        <p:nvSpPr>
          <p:cNvPr name="TextBox 10" id="10"/>
          <p:cNvSpPr txBox="true"/>
          <p:nvPr/>
        </p:nvSpPr>
        <p:spPr>
          <a:xfrm rot="0">
            <a:off x="524484" y="2924147"/>
            <a:ext cx="7772192" cy="1384353"/>
          </a:xfrm>
          <a:prstGeom prst="rect">
            <a:avLst/>
          </a:prstGeom>
        </p:spPr>
        <p:txBody>
          <a:bodyPr anchor="t" rtlCol="false" tIns="0" lIns="0" bIns="0" rIns="0">
            <a:spAutoFit/>
          </a:bodyPr>
          <a:lstStyle/>
          <a:p>
            <a:pPr algn="ctr">
              <a:lnSpc>
                <a:spcPts val="5599"/>
              </a:lnSpc>
              <a:spcBef>
                <a:spcPct val="0"/>
              </a:spcBef>
            </a:pPr>
            <a:r>
              <a:rPr lang="en-US" b="true" sz="3999" spc="-159">
                <a:solidFill>
                  <a:srgbClr val="5170FF"/>
                </a:solidFill>
                <a:latin typeface="Open Sans Bold"/>
                <a:ea typeface="Open Sans Bold"/>
                <a:cs typeface="Open Sans Bold"/>
                <a:sym typeface="Open Sans Bold"/>
              </a:rPr>
              <a:t>Nube Pública</a:t>
            </a:r>
          </a:p>
          <a:p>
            <a:pPr algn="ctr">
              <a:lnSpc>
                <a:spcPts val="5599"/>
              </a:lnSpc>
              <a:spcBef>
                <a:spcPct val="0"/>
              </a:spcBef>
            </a:pPr>
          </a:p>
        </p:txBody>
      </p:sp>
      <p:sp>
        <p:nvSpPr>
          <p:cNvPr name="TextBox 11" id="11"/>
          <p:cNvSpPr txBox="true"/>
          <p:nvPr/>
        </p:nvSpPr>
        <p:spPr>
          <a:xfrm rot="0">
            <a:off x="9487108" y="2913473"/>
            <a:ext cx="7772192" cy="1384353"/>
          </a:xfrm>
          <a:prstGeom prst="rect">
            <a:avLst/>
          </a:prstGeom>
        </p:spPr>
        <p:txBody>
          <a:bodyPr anchor="t" rtlCol="false" tIns="0" lIns="0" bIns="0" rIns="0">
            <a:spAutoFit/>
          </a:bodyPr>
          <a:lstStyle/>
          <a:p>
            <a:pPr algn="ctr">
              <a:lnSpc>
                <a:spcPts val="5599"/>
              </a:lnSpc>
              <a:spcBef>
                <a:spcPct val="0"/>
              </a:spcBef>
            </a:pPr>
            <a:r>
              <a:rPr lang="en-US" b="true" sz="3999" spc="-159">
                <a:solidFill>
                  <a:srgbClr val="5170FF"/>
                </a:solidFill>
                <a:latin typeface="Open Sans Bold"/>
                <a:ea typeface="Open Sans Bold"/>
                <a:cs typeface="Open Sans Bold"/>
                <a:sym typeface="Open Sans Bold"/>
              </a:rPr>
              <a:t>Nube Privada</a:t>
            </a:r>
          </a:p>
          <a:p>
            <a:pPr algn="ctr">
              <a:lnSpc>
                <a:spcPts val="5599"/>
              </a:lnSpc>
              <a:spcBef>
                <a:spcPct val="0"/>
              </a:spcBef>
            </a:pPr>
          </a:p>
        </p:txBody>
      </p:sp>
      <p:sp>
        <p:nvSpPr>
          <p:cNvPr name="TextBox 12" id="12"/>
          <p:cNvSpPr txBox="true"/>
          <p:nvPr/>
        </p:nvSpPr>
        <p:spPr>
          <a:xfrm rot="0">
            <a:off x="1028700" y="3745143"/>
            <a:ext cx="6653856" cy="2613026"/>
          </a:xfrm>
          <a:prstGeom prst="rect">
            <a:avLst/>
          </a:prstGeom>
        </p:spPr>
        <p:txBody>
          <a:bodyPr anchor="t" rtlCol="false" tIns="0" lIns="0" bIns="0" rIns="0">
            <a:spAutoFit/>
          </a:bodyPr>
          <a:lstStyle/>
          <a:p>
            <a:pPr algn="l">
              <a:lnSpc>
                <a:spcPts val="3499"/>
              </a:lnSpc>
              <a:spcBef>
                <a:spcPct val="0"/>
              </a:spcBef>
            </a:pPr>
            <a:r>
              <a:rPr lang="en-US" sz="2499" spc="-99">
                <a:solidFill>
                  <a:srgbClr val="000000"/>
                </a:solidFill>
                <a:latin typeface="Open Sans"/>
                <a:ea typeface="Open Sans"/>
                <a:cs typeface="Open Sans"/>
                <a:sym typeface="Open Sans"/>
              </a:rPr>
              <a:t>El proveedor ofrece un servicio idéntico a multitud de clientes, quienes comparten los mismos recursos de hardware (almacenamiento, procesamiento) desde un único centro de datos.</a:t>
            </a:r>
          </a:p>
          <a:p>
            <a:pPr algn="l">
              <a:lnSpc>
                <a:spcPts val="3499"/>
              </a:lnSpc>
              <a:spcBef>
                <a:spcPct val="0"/>
              </a:spcBef>
            </a:pPr>
          </a:p>
        </p:txBody>
      </p:sp>
      <p:sp>
        <p:nvSpPr>
          <p:cNvPr name="TextBox 13" id="13"/>
          <p:cNvSpPr txBox="true"/>
          <p:nvPr/>
        </p:nvSpPr>
        <p:spPr>
          <a:xfrm rot="0">
            <a:off x="1028700" y="6227481"/>
            <a:ext cx="7021250" cy="860374"/>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V</a:t>
            </a:r>
            <a:r>
              <a:rPr lang="en-US" b="true" sz="2499" spc="-99">
                <a:solidFill>
                  <a:srgbClr val="000000"/>
                </a:solidFill>
                <a:latin typeface="Open Sans Bold"/>
                <a:ea typeface="Open Sans Bold"/>
                <a:cs typeface="Open Sans Bold"/>
                <a:sym typeface="Open Sans Bold"/>
              </a:rPr>
              <a:t>entajas</a:t>
            </a:r>
            <a:r>
              <a:rPr lang="en-US" sz="2499" spc="-99">
                <a:solidFill>
                  <a:srgbClr val="000000"/>
                </a:solidFill>
                <a:latin typeface="Open Sans"/>
                <a:ea typeface="Open Sans"/>
                <a:cs typeface="Open Sans"/>
                <a:sym typeface="Open Sans"/>
              </a:rPr>
              <a:t>: Alta escalabilidad, gran eficiencia y coste asequible.</a:t>
            </a:r>
          </a:p>
        </p:txBody>
      </p:sp>
      <p:sp>
        <p:nvSpPr>
          <p:cNvPr name="TextBox 14" id="14"/>
          <p:cNvSpPr txBox="true"/>
          <p:nvPr/>
        </p:nvSpPr>
        <p:spPr>
          <a:xfrm rot="0">
            <a:off x="1028700" y="7221205"/>
            <a:ext cx="7021250" cy="860374"/>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Desv</a:t>
            </a:r>
            <a:r>
              <a:rPr lang="en-US" b="true" sz="2499" spc="-99">
                <a:solidFill>
                  <a:srgbClr val="000000"/>
                </a:solidFill>
                <a:latin typeface="Open Sans Bold"/>
                <a:ea typeface="Open Sans Bold"/>
                <a:cs typeface="Open Sans Bold"/>
                <a:sym typeface="Open Sans Bold"/>
              </a:rPr>
              <a:t>entajas</a:t>
            </a:r>
            <a:r>
              <a:rPr lang="en-US" sz="2499" spc="-99">
                <a:solidFill>
                  <a:srgbClr val="000000"/>
                </a:solidFill>
                <a:latin typeface="Open Sans"/>
                <a:ea typeface="Open Sans"/>
                <a:cs typeface="Open Sans"/>
                <a:sym typeface="Open Sans"/>
              </a:rPr>
              <a:t>: El contrato y el ANS (Acuerdo de Nivel de Servicio) suelen ser fijos e innegociables.</a:t>
            </a:r>
          </a:p>
        </p:txBody>
      </p:sp>
      <p:sp>
        <p:nvSpPr>
          <p:cNvPr name="TextBox 15" id="15"/>
          <p:cNvSpPr txBox="true"/>
          <p:nvPr/>
        </p:nvSpPr>
        <p:spPr>
          <a:xfrm rot="0">
            <a:off x="10046276" y="5972123"/>
            <a:ext cx="7021250" cy="860374"/>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V</a:t>
            </a:r>
            <a:r>
              <a:rPr lang="en-US" b="true" sz="2499" spc="-99">
                <a:solidFill>
                  <a:srgbClr val="000000"/>
                </a:solidFill>
                <a:latin typeface="Open Sans Bold"/>
                <a:ea typeface="Open Sans Bold"/>
                <a:cs typeface="Open Sans Bold"/>
                <a:sym typeface="Open Sans Bold"/>
              </a:rPr>
              <a:t>entajas</a:t>
            </a:r>
            <a:r>
              <a:rPr lang="en-US" sz="2499" spc="-99">
                <a:solidFill>
                  <a:srgbClr val="000000"/>
                </a:solidFill>
                <a:latin typeface="Open Sans"/>
                <a:ea typeface="Open Sans"/>
                <a:cs typeface="Open Sans"/>
                <a:sym typeface="Open Sans"/>
              </a:rPr>
              <a:t>: Control total sobre seguridad y privacidad. Contratos y ANS suelen ser negociables.</a:t>
            </a:r>
          </a:p>
        </p:txBody>
      </p:sp>
      <p:sp>
        <p:nvSpPr>
          <p:cNvPr name="TextBox 16" id="16"/>
          <p:cNvSpPr txBox="true"/>
          <p:nvPr/>
        </p:nvSpPr>
        <p:spPr>
          <a:xfrm rot="0">
            <a:off x="10046276" y="7318042"/>
            <a:ext cx="7021250" cy="422276"/>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Desv</a:t>
            </a:r>
            <a:r>
              <a:rPr lang="en-US" b="true" sz="2499" spc="-99">
                <a:solidFill>
                  <a:srgbClr val="000000"/>
                </a:solidFill>
                <a:latin typeface="Open Sans Bold"/>
                <a:ea typeface="Open Sans Bold"/>
                <a:cs typeface="Open Sans Bold"/>
                <a:sym typeface="Open Sans Bold"/>
              </a:rPr>
              <a:t>entaja</a:t>
            </a:r>
            <a:r>
              <a:rPr lang="en-US" sz="2499" spc="-99">
                <a:solidFill>
                  <a:srgbClr val="000000"/>
                </a:solidFill>
                <a:latin typeface="Open Sans"/>
                <a:ea typeface="Open Sans"/>
                <a:cs typeface="Open Sans"/>
                <a:sym typeface="Open Sans"/>
              </a:rPr>
              <a:t>:  Implica un mayor coste.</a:t>
            </a:r>
          </a:p>
        </p:txBody>
      </p:sp>
      <p:sp>
        <p:nvSpPr>
          <p:cNvPr name="TextBox 17" id="17"/>
          <p:cNvSpPr txBox="true"/>
          <p:nvPr/>
        </p:nvSpPr>
        <p:spPr>
          <a:xfrm rot="0">
            <a:off x="10046276" y="3813253"/>
            <a:ext cx="6653856" cy="1736726"/>
          </a:xfrm>
          <a:prstGeom prst="rect">
            <a:avLst/>
          </a:prstGeom>
        </p:spPr>
        <p:txBody>
          <a:bodyPr anchor="t" rtlCol="false" tIns="0" lIns="0" bIns="0" rIns="0">
            <a:spAutoFit/>
          </a:bodyPr>
          <a:lstStyle/>
          <a:p>
            <a:pPr algn="l">
              <a:lnSpc>
                <a:spcPts val="3499"/>
              </a:lnSpc>
              <a:spcBef>
                <a:spcPct val="0"/>
              </a:spcBef>
            </a:pPr>
            <a:r>
              <a:rPr lang="en-US" sz="2499" spc="-99">
                <a:solidFill>
                  <a:srgbClr val="000000"/>
                </a:solidFill>
                <a:latin typeface="Open Sans"/>
                <a:ea typeface="Open Sans"/>
                <a:cs typeface="Open Sans"/>
                <a:sym typeface="Open Sans"/>
              </a:rPr>
              <a:t>Entrega recursos tecnológicos de forma exclusiva a un único cliente, otorgándole un control sustancial sobre el servicio contratado. Mantiene la flexibilidad para escalar.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520723" y="2989673"/>
            <a:ext cx="7772192" cy="5489548"/>
          </a:xfrm>
          <a:custGeom>
            <a:avLst/>
            <a:gdLst/>
            <a:ahLst/>
            <a:cxnLst/>
            <a:rect r="r" b="b" t="t" l="l"/>
            <a:pathLst>
              <a:path h="5489548" w="7772192">
                <a:moveTo>
                  <a:pt x="0" y="0"/>
                </a:moveTo>
                <a:lnTo>
                  <a:pt x="7772192" y="0"/>
                </a:lnTo>
                <a:lnTo>
                  <a:pt x="7772192" y="5489549"/>
                </a:lnTo>
                <a:lnTo>
                  <a:pt x="0" y="5489549"/>
                </a:lnTo>
                <a:lnTo>
                  <a:pt x="0" y="0"/>
                </a:lnTo>
                <a:close/>
              </a:path>
            </a:pathLst>
          </a:custGeom>
          <a:blipFill>
            <a:blip r:embed="rId5"/>
            <a:stretch>
              <a:fillRect l="0" t="0" r="0" b="0"/>
            </a:stretch>
          </a:blipFill>
        </p:spPr>
      </p:sp>
      <p:sp>
        <p:nvSpPr>
          <p:cNvPr name="Freeform 8" id="8"/>
          <p:cNvSpPr/>
          <p:nvPr/>
        </p:nvSpPr>
        <p:spPr>
          <a:xfrm flipH="false" flipV="false" rot="0">
            <a:off x="9144000" y="4009212"/>
            <a:ext cx="8442213" cy="3731080"/>
          </a:xfrm>
          <a:custGeom>
            <a:avLst/>
            <a:gdLst/>
            <a:ahLst/>
            <a:cxnLst/>
            <a:rect r="r" b="b" t="t" l="l"/>
            <a:pathLst>
              <a:path h="3731080" w="8442213">
                <a:moveTo>
                  <a:pt x="0" y="0"/>
                </a:moveTo>
                <a:lnTo>
                  <a:pt x="8442213" y="0"/>
                </a:lnTo>
                <a:lnTo>
                  <a:pt x="8442213" y="3731079"/>
                </a:lnTo>
                <a:lnTo>
                  <a:pt x="0" y="3731079"/>
                </a:lnTo>
                <a:lnTo>
                  <a:pt x="0" y="0"/>
                </a:lnTo>
                <a:close/>
              </a:path>
            </a:pathLst>
          </a:custGeom>
          <a:blipFill>
            <a:blip r:embed="rId6"/>
            <a:stretch>
              <a:fillRect l="0" t="0" r="0" b="0"/>
            </a:stretch>
          </a:blipFill>
        </p:spPr>
      </p:sp>
      <p:sp>
        <p:nvSpPr>
          <p:cNvPr name="TextBox 9" id="9"/>
          <p:cNvSpPr txBox="true"/>
          <p:nvPr/>
        </p:nvSpPr>
        <p:spPr>
          <a:xfrm rot="0">
            <a:off x="655110" y="1220562"/>
            <a:ext cx="7768431"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3</a:t>
            </a:r>
            <a:r>
              <a:rPr lang="en-US" b="true" sz="4599" spc="-183">
                <a:solidFill>
                  <a:srgbClr val="1800AD"/>
                </a:solidFill>
                <a:latin typeface="Open Sans Bold"/>
                <a:ea typeface="Open Sans Bold"/>
                <a:cs typeface="Open Sans Bold"/>
                <a:sym typeface="Open Sans Bold"/>
              </a:rPr>
              <a:t>. Modelos de Nube: Híbrida</a:t>
            </a:r>
          </a:p>
          <a:p>
            <a:pPr algn="ctr">
              <a:lnSpc>
                <a:spcPts val="6439"/>
              </a:lnSpc>
              <a:spcBef>
                <a:spcPct val="0"/>
              </a:spcBef>
            </a:pPr>
          </a:p>
        </p:txBody>
      </p:sp>
      <p:sp>
        <p:nvSpPr>
          <p:cNvPr name="TextBox 10" id="10"/>
          <p:cNvSpPr txBox="true"/>
          <p:nvPr/>
        </p:nvSpPr>
        <p:spPr>
          <a:xfrm rot="0">
            <a:off x="524484" y="2924147"/>
            <a:ext cx="7772192" cy="1384353"/>
          </a:xfrm>
          <a:prstGeom prst="rect">
            <a:avLst/>
          </a:prstGeom>
        </p:spPr>
        <p:txBody>
          <a:bodyPr anchor="t" rtlCol="false" tIns="0" lIns="0" bIns="0" rIns="0">
            <a:spAutoFit/>
          </a:bodyPr>
          <a:lstStyle/>
          <a:p>
            <a:pPr algn="ctr">
              <a:lnSpc>
                <a:spcPts val="5599"/>
              </a:lnSpc>
              <a:spcBef>
                <a:spcPct val="0"/>
              </a:spcBef>
            </a:pPr>
            <a:r>
              <a:rPr lang="en-US" b="true" sz="3999" spc="-159">
                <a:solidFill>
                  <a:srgbClr val="5170FF"/>
                </a:solidFill>
                <a:latin typeface="Open Sans Bold"/>
                <a:ea typeface="Open Sans Bold"/>
                <a:cs typeface="Open Sans Bold"/>
                <a:sym typeface="Open Sans Bold"/>
              </a:rPr>
              <a:t>Nube Híbrida</a:t>
            </a:r>
          </a:p>
          <a:p>
            <a:pPr algn="ctr">
              <a:lnSpc>
                <a:spcPts val="5599"/>
              </a:lnSpc>
              <a:spcBef>
                <a:spcPct val="0"/>
              </a:spcBef>
            </a:pPr>
          </a:p>
        </p:txBody>
      </p:sp>
      <p:sp>
        <p:nvSpPr>
          <p:cNvPr name="TextBox 11" id="11"/>
          <p:cNvSpPr txBox="true"/>
          <p:nvPr/>
        </p:nvSpPr>
        <p:spPr>
          <a:xfrm rot="0">
            <a:off x="1028700" y="3803702"/>
            <a:ext cx="6653856" cy="1736726"/>
          </a:xfrm>
          <a:prstGeom prst="rect">
            <a:avLst/>
          </a:prstGeom>
        </p:spPr>
        <p:txBody>
          <a:bodyPr anchor="t" rtlCol="false" tIns="0" lIns="0" bIns="0" rIns="0">
            <a:spAutoFit/>
          </a:bodyPr>
          <a:lstStyle/>
          <a:p>
            <a:pPr algn="l">
              <a:lnSpc>
                <a:spcPts val="3499"/>
              </a:lnSpc>
              <a:spcBef>
                <a:spcPct val="0"/>
              </a:spcBef>
            </a:pPr>
            <a:r>
              <a:rPr lang="en-US" sz="2499" spc="-99">
                <a:solidFill>
                  <a:srgbClr val="000000"/>
                </a:solidFill>
                <a:latin typeface="Open Sans"/>
                <a:ea typeface="Open Sans"/>
                <a:cs typeface="Open Sans"/>
                <a:sym typeface="Open Sans"/>
              </a:rPr>
              <a:t>C</a:t>
            </a:r>
            <a:r>
              <a:rPr lang="en-US" sz="2499" spc="-99">
                <a:solidFill>
                  <a:srgbClr val="000000"/>
                </a:solidFill>
                <a:latin typeface="Open Sans"/>
                <a:ea typeface="Open Sans"/>
                <a:cs typeface="Open Sans"/>
                <a:sym typeface="Open Sans"/>
              </a:rPr>
              <a:t>onsiste en la integración y gestión unificada de entornos de nube pública y privada, incluyendo también recursos locales. Esta combinación se administra desde un único panel.</a:t>
            </a:r>
          </a:p>
        </p:txBody>
      </p:sp>
      <p:sp>
        <p:nvSpPr>
          <p:cNvPr name="TextBox 12" id="12"/>
          <p:cNvSpPr txBox="true"/>
          <p:nvPr/>
        </p:nvSpPr>
        <p:spPr>
          <a:xfrm rot="0">
            <a:off x="1028700" y="6227481"/>
            <a:ext cx="7021250" cy="860426"/>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V</a:t>
            </a:r>
            <a:r>
              <a:rPr lang="en-US" b="true" sz="2499" spc="-99">
                <a:solidFill>
                  <a:srgbClr val="000000"/>
                </a:solidFill>
                <a:latin typeface="Open Sans Bold"/>
                <a:ea typeface="Open Sans Bold"/>
                <a:cs typeface="Open Sans Bold"/>
                <a:sym typeface="Open Sans Bold"/>
              </a:rPr>
              <a:t>entajas</a:t>
            </a:r>
            <a:r>
              <a:rPr lang="en-US" sz="2499" spc="-99">
                <a:solidFill>
                  <a:srgbClr val="000000"/>
                </a:solidFill>
                <a:latin typeface="Open Sans"/>
                <a:ea typeface="Open Sans"/>
                <a:cs typeface="Open Sans"/>
                <a:sym typeface="Open Sans"/>
              </a:rPr>
              <a:t>: Obtiene las ventajas de utilizar recursos privados y compartidos. Coste no tan alto.</a:t>
            </a:r>
          </a:p>
        </p:txBody>
      </p:sp>
      <p:sp>
        <p:nvSpPr>
          <p:cNvPr name="TextBox 13" id="13"/>
          <p:cNvSpPr txBox="true"/>
          <p:nvPr/>
        </p:nvSpPr>
        <p:spPr>
          <a:xfrm rot="0">
            <a:off x="1028700" y="7286292"/>
            <a:ext cx="7021250" cy="860426"/>
          </a:xfrm>
          <a:prstGeom prst="rect">
            <a:avLst/>
          </a:prstGeom>
        </p:spPr>
        <p:txBody>
          <a:bodyPr anchor="t" rtlCol="false" tIns="0" lIns="0" bIns="0" rIns="0">
            <a:spAutoFit/>
          </a:bodyPr>
          <a:lstStyle/>
          <a:p>
            <a:pPr algn="l">
              <a:lnSpc>
                <a:spcPts val="3499"/>
              </a:lnSpc>
              <a:spcBef>
                <a:spcPct val="0"/>
              </a:spcBef>
            </a:pPr>
            <a:r>
              <a:rPr lang="en-US" b="true" sz="2499" spc="-99">
                <a:solidFill>
                  <a:srgbClr val="000000"/>
                </a:solidFill>
                <a:latin typeface="Open Sans Bold"/>
                <a:ea typeface="Open Sans Bold"/>
                <a:cs typeface="Open Sans Bold"/>
                <a:sym typeface="Open Sans Bold"/>
              </a:rPr>
              <a:t>Desv</a:t>
            </a:r>
            <a:r>
              <a:rPr lang="en-US" b="true" sz="2499" spc="-99">
                <a:solidFill>
                  <a:srgbClr val="000000"/>
                </a:solidFill>
                <a:latin typeface="Open Sans Bold"/>
                <a:ea typeface="Open Sans Bold"/>
                <a:cs typeface="Open Sans Bold"/>
                <a:sym typeface="Open Sans Bold"/>
              </a:rPr>
              <a:t>entajas</a:t>
            </a:r>
            <a:r>
              <a:rPr lang="en-US" sz="2499" spc="-99">
                <a:solidFill>
                  <a:srgbClr val="000000"/>
                </a:solidFill>
                <a:latin typeface="Open Sans"/>
                <a:ea typeface="Open Sans"/>
                <a:cs typeface="Open Sans"/>
                <a:sym typeface="Open Sans"/>
              </a:rPr>
              <a:t>: La seguridad es diferente entre ambas nubes, difícil de controlar.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8837804" y="3742429"/>
            <a:ext cx="8717556" cy="5829866"/>
          </a:xfrm>
          <a:custGeom>
            <a:avLst/>
            <a:gdLst/>
            <a:ahLst/>
            <a:cxnLst/>
            <a:rect r="r" b="b" t="t" l="l"/>
            <a:pathLst>
              <a:path h="5829866" w="8717556">
                <a:moveTo>
                  <a:pt x="0" y="0"/>
                </a:moveTo>
                <a:lnTo>
                  <a:pt x="8717557" y="0"/>
                </a:lnTo>
                <a:lnTo>
                  <a:pt x="8717557" y="5829866"/>
                </a:lnTo>
                <a:lnTo>
                  <a:pt x="0" y="5829866"/>
                </a:lnTo>
                <a:lnTo>
                  <a:pt x="0" y="0"/>
                </a:lnTo>
                <a:close/>
              </a:path>
            </a:pathLst>
          </a:custGeom>
          <a:blipFill>
            <a:blip r:embed="rId5"/>
            <a:stretch>
              <a:fillRect l="0" t="0" r="0" b="0"/>
            </a:stretch>
          </a:blipFill>
        </p:spPr>
      </p:sp>
      <p:sp>
        <p:nvSpPr>
          <p:cNvPr name="TextBox 8" id="8"/>
          <p:cNvSpPr txBox="true"/>
          <p:nvPr/>
        </p:nvSpPr>
        <p:spPr>
          <a:xfrm rot="0">
            <a:off x="498637" y="942975"/>
            <a:ext cx="6625427"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4</a:t>
            </a:r>
            <a:r>
              <a:rPr lang="en-US" b="true" sz="4599" spc="-183">
                <a:solidFill>
                  <a:srgbClr val="1800AD"/>
                </a:solidFill>
                <a:latin typeface="Open Sans Bold"/>
                <a:ea typeface="Open Sans Bold"/>
                <a:cs typeface="Open Sans Bold"/>
                <a:sym typeface="Open Sans Bold"/>
              </a:rPr>
              <a:t>. </a:t>
            </a:r>
            <a:r>
              <a:rPr lang="en-US" b="true" sz="4599" spc="-183">
                <a:solidFill>
                  <a:srgbClr val="1800AD"/>
                </a:solidFill>
                <a:latin typeface="Open Sans Bold"/>
                <a:ea typeface="Open Sans Bold"/>
                <a:cs typeface="Open Sans Bold"/>
                <a:sym typeface="Open Sans Bold"/>
                <a:hlinkClick r:id="rId6" tooltip="https://docs.google.com/document/d/1Aj412LDhC2GX5s9r6tsa-CrEfuplDZWh-MZF-aMS8U4/edit?tab=t.0#heading=h.3e3vy3vkprq"/>
              </a:rPr>
              <a:t>Servicios en la Nube</a:t>
            </a:r>
          </a:p>
          <a:p>
            <a:pPr algn="ctr">
              <a:lnSpc>
                <a:spcPts val="6439"/>
              </a:lnSpc>
              <a:spcBef>
                <a:spcPct val="0"/>
              </a:spcBef>
            </a:pPr>
          </a:p>
        </p:txBody>
      </p:sp>
      <p:sp>
        <p:nvSpPr>
          <p:cNvPr name="TextBox 9" id="9"/>
          <p:cNvSpPr txBox="true"/>
          <p:nvPr/>
        </p:nvSpPr>
        <p:spPr>
          <a:xfrm rot="0">
            <a:off x="1159978" y="2005704"/>
            <a:ext cx="14433733" cy="1736726"/>
          </a:xfrm>
          <a:prstGeom prst="rect">
            <a:avLst/>
          </a:prstGeom>
        </p:spPr>
        <p:txBody>
          <a:bodyPr anchor="t" rtlCol="false" tIns="0" lIns="0" bIns="0" rIns="0">
            <a:spAutoFit/>
          </a:bodyPr>
          <a:lstStyle/>
          <a:p>
            <a:pPr algn="l">
              <a:lnSpc>
                <a:spcPts val="3499"/>
              </a:lnSpc>
              <a:spcBef>
                <a:spcPct val="0"/>
              </a:spcBef>
            </a:pPr>
            <a:r>
              <a:rPr lang="en-US" sz="2499" spc="-99">
                <a:solidFill>
                  <a:srgbClr val="000000"/>
                </a:solidFill>
                <a:latin typeface="Open Sans"/>
                <a:ea typeface="Open Sans"/>
                <a:cs typeface="Open Sans"/>
                <a:sym typeface="Open Sans"/>
              </a:rPr>
              <a:t>Los servicios en la nube son recursos tecnológicos (como almacenamiento, servidores, bases de datos, software, etc.) a los que se accede a través de internet sin necesidad de tener infraestructura física propia. La nube permite que empresas y usuarios utilicen tecnología bajo demanda, pagando solo por lo que consumen.</a:t>
            </a:r>
          </a:p>
        </p:txBody>
      </p:sp>
      <p:sp>
        <p:nvSpPr>
          <p:cNvPr name="TextBox 10" id="10"/>
          <p:cNvSpPr txBox="true"/>
          <p:nvPr/>
        </p:nvSpPr>
        <p:spPr>
          <a:xfrm rot="0">
            <a:off x="0" y="4306569"/>
            <a:ext cx="9649499" cy="1588137"/>
          </a:xfrm>
          <a:prstGeom prst="rect">
            <a:avLst/>
          </a:prstGeom>
        </p:spPr>
        <p:txBody>
          <a:bodyPr anchor="t" rtlCol="false" tIns="0" lIns="0" bIns="0" rIns="0">
            <a:spAutoFit/>
          </a:bodyPr>
          <a:lstStyle/>
          <a:p>
            <a:pPr algn="ctr">
              <a:lnSpc>
                <a:spcPts val="6439"/>
              </a:lnSpc>
              <a:spcBef>
                <a:spcPct val="0"/>
              </a:spcBef>
            </a:pPr>
            <a:r>
              <a:rPr lang="en-US" b="true" sz="4599" spc="-183">
                <a:solidFill>
                  <a:srgbClr val="1800AD"/>
                </a:solidFill>
                <a:latin typeface="Open Sans Bold"/>
                <a:ea typeface="Open Sans Bold"/>
                <a:cs typeface="Open Sans Bold"/>
                <a:sym typeface="Open Sans Bold"/>
              </a:rPr>
              <a:t>Tipos de servicios </a:t>
            </a:r>
            <a:r>
              <a:rPr lang="en-US" b="true" sz="4599" spc="-183">
                <a:solidFill>
                  <a:srgbClr val="1800AD"/>
                </a:solidFill>
                <a:latin typeface="Open Sans Bold"/>
                <a:ea typeface="Open Sans Bold"/>
                <a:cs typeface="Open Sans Bold"/>
                <a:sym typeface="Open Sans Bold"/>
                <a:hlinkClick r:id="rId7" tooltip="https://docs.google.com/document/d/1Aj412LDhC2GX5s9r6tsa-CrEfuplDZWh-MZF-aMS8U4/edit?tab=t.0#heading=h.3e3vy3vkprq"/>
              </a:rPr>
              <a:t>en la Nube</a:t>
            </a:r>
          </a:p>
          <a:p>
            <a:pPr algn="ctr">
              <a:lnSpc>
                <a:spcPts val="6439"/>
              </a:lnSpc>
              <a:spcBef>
                <a:spcPct val="0"/>
              </a:spcBef>
            </a:pPr>
          </a:p>
        </p:txBody>
      </p:sp>
      <p:sp>
        <p:nvSpPr>
          <p:cNvPr name="TextBox 11" id="11"/>
          <p:cNvSpPr txBox="true"/>
          <p:nvPr/>
        </p:nvSpPr>
        <p:spPr>
          <a:xfrm rot="0">
            <a:off x="985277" y="5506270"/>
            <a:ext cx="5652147" cy="1736726"/>
          </a:xfrm>
          <a:prstGeom prst="rect">
            <a:avLst/>
          </a:prstGeom>
        </p:spPr>
        <p:txBody>
          <a:bodyPr anchor="t" rtlCol="false" tIns="0" lIns="0" bIns="0" rIns="0">
            <a:spAutoFit/>
          </a:bodyPr>
          <a:lstStyle/>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IaaS (Infraestructura como Servicio)</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PaaS (Plataforma como Servicio)</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SaaS (Software como Servicio)</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FaaS (Función como Servicio)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800AD"/>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147008"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028700" y="4491986"/>
            <a:ext cx="262557" cy="203839"/>
          </a:xfrm>
          <a:custGeom>
            <a:avLst/>
            <a:gdLst/>
            <a:ahLst/>
            <a:cxnLst/>
            <a:rect r="r" b="b" t="t" l="l"/>
            <a:pathLst>
              <a:path h="203839" w="262557">
                <a:moveTo>
                  <a:pt x="0" y="203839"/>
                </a:moveTo>
                <a:lnTo>
                  <a:pt x="262557" y="203839"/>
                </a:lnTo>
                <a:lnTo>
                  <a:pt x="262557"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147008" y="4491986"/>
            <a:ext cx="262557" cy="203839"/>
          </a:xfrm>
          <a:custGeom>
            <a:avLst/>
            <a:gdLst/>
            <a:ahLst/>
            <a:cxnLst/>
            <a:rect r="r" b="b" t="t" l="l"/>
            <a:pathLst>
              <a:path h="203839" w="262557">
                <a:moveTo>
                  <a:pt x="262556" y="203839"/>
                </a:moveTo>
                <a:lnTo>
                  <a:pt x="0" y="203839"/>
                </a:lnTo>
                <a:lnTo>
                  <a:pt x="0" y="0"/>
                </a:lnTo>
                <a:lnTo>
                  <a:pt x="262556" y="0"/>
                </a:lnTo>
                <a:lnTo>
                  <a:pt x="262556"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10626152" y="6279554"/>
            <a:ext cx="4073597" cy="2540277"/>
          </a:xfrm>
          <a:custGeom>
            <a:avLst/>
            <a:gdLst/>
            <a:ahLst/>
            <a:cxnLst/>
            <a:rect r="r" b="b" t="t" l="l"/>
            <a:pathLst>
              <a:path h="2540277" w="4073597">
                <a:moveTo>
                  <a:pt x="0" y="0"/>
                </a:moveTo>
                <a:lnTo>
                  <a:pt x="4073597" y="0"/>
                </a:lnTo>
                <a:lnTo>
                  <a:pt x="4073597" y="2540277"/>
                </a:lnTo>
                <a:lnTo>
                  <a:pt x="0" y="2540277"/>
                </a:lnTo>
                <a:lnTo>
                  <a:pt x="0" y="0"/>
                </a:lnTo>
                <a:close/>
              </a:path>
            </a:pathLst>
          </a:custGeom>
          <a:blipFill>
            <a:blip r:embed="rId5"/>
            <a:stretch>
              <a:fillRect l="0" t="0" r="0" b="0"/>
            </a:stretch>
          </a:blipFill>
        </p:spPr>
      </p:sp>
      <p:sp>
        <p:nvSpPr>
          <p:cNvPr name="TextBox 8" id="8"/>
          <p:cNvSpPr txBox="true"/>
          <p:nvPr/>
        </p:nvSpPr>
        <p:spPr>
          <a:xfrm rot="0">
            <a:off x="753346" y="952500"/>
            <a:ext cx="8485426" cy="1543108"/>
          </a:xfrm>
          <a:prstGeom prst="rect">
            <a:avLst/>
          </a:prstGeom>
        </p:spPr>
        <p:txBody>
          <a:bodyPr anchor="t" rtlCol="false" tIns="0" lIns="0" bIns="0" rIns="0">
            <a:spAutoFit/>
          </a:bodyPr>
          <a:lstStyle/>
          <a:p>
            <a:pPr algn="ctr">
              <a:lnSpc>
                <a:spcPts val="6296"/>
              </a:lnSpc>
              <a:spcBef>
                <a:spcPct val="0"/>
              </a:spcBef>
            </a:pPr>
            <a:r>
              <a:rPr lang="en-US" b="true" sz="4497" spc="-179">
                <a:solidFill>
                  <a:srgbClr val="1800AD"/>
                </a:solidFill>
                <a:latin typeface="Open Sans Bold"/>
                <a:ea typeface="Open Sans Bold"/>
                <a:cs typeface="Open Sans Bold"/>
                <a:sym typeface="Open Sans Bold"/>
              </a:rPr>
              <a:t>4</a:t>
            </a:r>
            <a:r>
              <a:rPr lang="en-US" b="true" sz="4497" spc="-179">
                <a:solidFill>
                  <a:srgbClr val="1800AD"/>
                </a:solidFill>
                <a:latin typeface="Open Sans Bold"/>
                <a:ea typeface="Open Sans Bold"/>
                <a:cs typeface="Open Sans Bold"/>
                <a:sym typeface="Open Sans Bold"/>
              </a:rPr>
              <a:t>. </a:t>
            </a:r>
            <a:r>
              <a:rPr lang="en-US" b="true" sz="4497" spc="-179">
                <a:solidFill>
                  <a:srgbClr val="1800AD"/>
                </a:solidFill>
                <a:latin typeface="Open Sans Bold"/>
                <a:ea typeface="Open Sans Bold"/>
                <a:cs typeface="Open Sans Bold"/>
                <a:sym typeface="Open Sans Bold"/>
                <a:hlinkClick r:id="rId6" tooltip="https://docs.google.com/document/d/1Aj412LDhC2GX5s9r6tsa-CrEfuplDZWh-MZF-aMS8U4/edit?tab=t.0#heading=h.3e3vy3vkprq"/>
              </a:rPr>
              <a:t>Servicios d</a:t>
            </a:r>
            <a:r>
              <a:rPr lang="en-US" b="true" sz="4497" spc="-179">
                <a:solidFill>
                  <a:srgbClr val="1800AD"/>
                </a:solidFill>
                <a:latin typeface="Open Sans Bold"/>
                <a:ea typeface="Open Sans Bold"/>
                <a:cs typeface="Open Sans Bold"/>
                <a:sym typeface="Open Sans Bold"/>
              </a:rPr>
              <a:t>e almacenamiento</a:t>
            </a:r>
          </a:p>
          <a:p>
            <a:pPr algn="ctr">
              <a:lnSpc>
                <a:spcPts val="6296"/>
              </a:lnSpc>
              <a:spcBef>
                <a:spcPct val="0"/>
              </a:spcBef>
            </a:pPr>
          </a:p>
        </p:txBody>
      </p:sp>
      <p:sp>
        <p:nvSpPr>
          <p:cNvPr name="TextBox 9" id="9"/>
          <p:cNvSpPr txBox="true"/>
          <p:nvPr/>
        </p:nvSpPr>
        <p:spPr>
          <a:xfrm rot="0">
            <a:off x="753346" y="2447983"/>
            <a:ext cx="14201112" cy="2174876"/>
          </a:xfrm>
          <a:prstGeom prst="rect">
            <a:avLst/>
          </a:prstGeom>
        </p:spPr>
        <p:txBody>
          <a:bodyPr anchor="t" rtlCol="false" tIns="0" lIns="0" bIns="0" rIns="0">
            <a:spAutoFit/>
          </a:bodyPr>
          <a:lstStyle/>
          <a:p>
            <a:pPr algn="l">
              <a:lnSpc>
                <a:spcPts val="3499"/>
              </a:lnSpc>
            </a:pPr>
            <a:r>
              <a:rPr lang="en-US" sz="2499" spc="-99">
                <a:solidFill>
                  <a:srgbClr val="000000"/>
                </a:solidFill>
                <a:latin typeface="Open Sans"/>
                <a:ea typeface="Open Sans"/>
                <a:cs typeface="Open Sans"/>
                <a:sym typeface="Open Sans"/>
              </a:rPr>
              <a:t>Los Servicios de Almacenamiento en la Nube permiten guardar, gestionar y acceder a archivos y datos a través de internet sin necesidad de disponer de dispositivos físicos locales como discos duros externos o servidores propios. Estos servicios utilizan centros de datos distribuidos a nivel mundial, lo que garantiza disponibilidad, seguridad y acceso desde cualquier lugar y dispositivo.</a:t>
            </a:r>
          </a:p>
          <a:p>
            <a:pPr algn="l">
              <a:lnSpc>
                <a:spcPts val="3499"/>
              </a:lnSpc>
              <a:spcBef>
                <a:spcPct val="0"/>
              </a:spcBef>
            </a:pPr>
            <a:r>
              <a:rPr lang="en-US" sz="2499" spc="-99">
                <a:solidFill>
                  <a:srgbClr val="000000"/>
                </a:solidFill>
                <a:latin typeface="Open Sans"/>
                <a:ea typeface="Open Sans"/>
                <a:cs typeface="Open Sans"/>
                <a:sym typeface="Open Sans"/>
              </a:rPr>
              <a:t>Tienen ciertas ventajas que facilitan el uso del mismo</a:t>
            </a:r>
          </a:p>
        </p:txBody>
      </p:sp>
      <p:sp>
        <p:nvSpPr>
          <p:cNvPr name="TextBox 10" id="10"/>
          <p:cNvSpPr txBox="true"/>
          <p:nvPr/>
        </p:nvSpPr>
        <p:spPr>
          <a:xfrm rot="0">
            <a:off x="753346" y="5095875"/>
            <a:ext cx="7100556" cy="2613026"/>
          </a:xfrm>
          <a:prstGeom prst="rect">
            <a:avLst/>
          </a:prstGeom>
        </p:spPr>
        <p:txBody>
          <a:bodyPr anchor="t" rtlCol="false" tIns="0" lIns="0" bIns="0" rIns="0">
            <a:spAutoFit/>
          </a:bodyPr>
          <a:lstStyle/>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Acceso remoto y multiplataforma.</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Sincronización automática.</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Copias de seguridad y recuperación de datos.</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Escalabilidad y espacio flexible.</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Seguridad y cifrado.</a:t>
            </a:r>
          </a:p>
          <a:p>
            <a:pPr algn="l" marL="539745" indent="-269872" lvl="1">
              <a:lnSpc>
                <a:spcPts val="3499"/>
              </a:lnSpc>
              <a:buFont typeface="Arial"/>
              <a:buChar char="•"/>
            </a:pPr>
            <a:r>
              <a:rPr lang="en-US" sz="2499" spc="-99">
                <a:solidFill>
                  <a:srgbClr val="000000"/>
                </a:solidFill>
                <a:latin typeface="Open Sans"/>
                <a:ea typeface="Open Sans"/>
                <a:cs typeface="Open Sans"/>
                <a:sym typeface="Open Sans"/>
              </a:rPr>
              <a:t>Trabajo colaborativo.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054461"/>
            <a:ext cx="262557" cy="203839"/>
          </a:xfrm>
          <a:custGeom>
            <a:avLst/>
            <a:gdLst/>
            <a:ahLst/>
            <a:cxnLst/>
            <a:rect r="r" b="b" t="t" l="l"/>
            <a:pathLst>
              <a:path h="203839" w="262557">
                <a:moveTo>
                  <a:pt x="0" y="0"/>
                </a:moveTo>
                <a:lnTo>
                  <a:pt x="262557" y="0"/>
                </a:lnTo>
                <a:lnTo>
                  <a:pt x="262557" y="203839"/>
                </a:lnTo>
                <a:lnTo>
                  <a:pt x="0" y="203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1661553" y="9054461"/>
            <a:ext cx="262557" cy="203839"/>
          </a:xfrm>
          <a:custGeom>
            <a:avLst/>
            <a:gdLst/>
            <a:ahLst/>
            <a:cxnLst/>
            <a:rect r="r" b="b" t="t" l="l"/>
            <a:pathLst>
              <a:path h="203839" w="262557">
                <a:moveTo>
                  <a:pt x="262556" y="0"/>
                </a:moveTo>
                <a:lnTo>
                  <a:pt x="0" y="0"/>
                </a:lnTo>
                <a:lnTo>
                  <a:pt x="0" y="203839"/>
                </a:lnTo>
                <a:lnTo>
                  <a:pt x="262556" y="203839"/>
                </a:lnTo>
                <a:lnTo>
                  <a:pt x="26255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3456770" y="4150782"/>
            <a:ext cx="262557" cy="203839"/>
          </a:xfrm>
          <a:custGeom>
            <a:avLst/>
            <a:gdLst/>
            <a:ahLst/>
            <a:cxnLst/>
            <a:rect r="r" b="b" t="t" l="l"/>
            <a:pathLst>
              <a:path h="203839" w="262557">
                <a:moveTo>
                  <a:pt x="0" y="203839"/>
                </a:moveTo>
                <a:lnTo>
                  <a:pt x="262556" y="203839"/>
                </a:lnTo>
                <a:lnTo>
                  <a:pt x="262556" y="0"/>
                </a:lnTo>
                <a:lnTo>
                  <a:pt x="0" y="0"/>
                </a:lnTo>
                <a:lnTo>
                  <a:pt x="0" y="20383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1287260" y="4147467"/>
            <a:ext cx="262557" cy="203839"/>
          </a:xfrm>
          <a:custGeom>
            <a:avLst/>
            <a:gdLst/>
            <a:ahLst/>
            <a:cxnLst/>
            <a:rect r="r" b="b" t="t" l="l"/>
            <a:pathLst>
              <a:path h="203839" w="262557">
                <a:moveTo>
                  <a:pt x="262556" y="203840"/>
                </a:moveTo>
                <a:lnTo>
                  <a:pt x="0" y="203840"/>
                </a:lnTo>
                <a:lnTo>
                  <a:pt x="0" y="0"/>
                </a:lnTo>
                <a:lnTo>
                  <a:pt x="262556" y="0"/>
                </a:lnTo>
                <a:lnTo>
                  <a:pt x="262556" y="20384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
        <p:nvSpPr>
          <p:cNvPr name="Freeform 7" id="7"/>
          <p:cNvSpPr/>
          <p:nvPr/>
        </p:nvSpPr>
        <p:spPr>
          <a:xfrm flipH="false" flipV="false" rot="0">
            <a:off x="3493090" y="4267621"/>
            <a:ext cx="1594641" cy="1594641"/>
          </a:xfrm>
          <a:custGeom>
            <a:avLst/>
            <a:gdLst/>
            <a:ahLst/>
            <a:cxnLst/>
            <a:rect r="r" b="b" t="t" l="l"/>
            <a:pathLst>
              <a:path h="1594641" w="1594641">
                <a:moveTo>
                  <a:pt x="0" y="0"/>
                </a:moveTo>
                <a:lnTo>
                  <a:pt x="1594642" y="0"/>
                </a:lnTo>
                <a:lnTo>
                  <a:pt x="1594642" y="1594641"/>
                </a:lnTo>
                <a:lnTo>
                  <a:pt x="0" y="1594641"/>
                </a:lnTo>
                <a:lnTo>
                  <a:pt x="0" y="0"/>
                </a:lnTo>
                <a:close/>
              </a:path>
            </a:pathLst>
          </a:custGeom>
          <a:blipFill>
            <a:blip r:embed="rId5"/>
            <a:stretch>
              <a:fillRect l="0" t="0" r="0" b="0"/>
            </a:stretch>
          </a:blipFill>
        </p:spPr>
      </p:sp>
      <p:sp>
        <p:nvSpPr>
          <p:cNvPr name="Freeform 8" id="8"/>
          <p:cNvSpPr/>
          <p:nvPr/>
        </p:nvSpPr>
        <p:spPr>
          <a:xfrm flipH="false" flipV="false" rot="0">
            <a:off x="10356452" y="4252702"/>
            <a:ext cx="1861615" cy="1861615"/>
          </a:xfrm>
          <a:custGeom>
            <a:avLst/>
            <a:gdLst/>
            <a:ahLst/>
            <a:cxnLst/>
            <a:rect r="r" b="b" t="t" l="l"/>
            <a:pathLst>
              <a:path h="1861615" w="1861615">
                <a:moveTo>
                  <a:pt x="0" y="0"/>
                </a:moveTo>
                <a:lnTo>
                  <a:pt x="1861615" y="0"/>
                </a:lnTo>
                <a:lnTo>
                  <a:pt x="1861615" y="1861614"/>
                </a:lnTo>
                <a:lnTo>
                  <a:pt x="0" y="1861614"/>
                </a:lnTo>
                <a:lnTo>
                  <a:pt x="0" y="0"/>
                </a:lnTo>
                <a:close/>
              </a:path>
            </a:pathLst>
          </a:custGeom>
          <a:blipFill>
            <a:blip r:embed="rId6"/>
            <a:stretch>
              <a:fillRect l="0" t="0" r="0" b="0"/>
            </a:stretch>
          </a:blipFill>
        </p:spPr>
      </p:sp>
      <p:sp>
        <p:nvSpPr>
          <p:cNvPr name="Freeform 9" id="9"/>
          <p:cNvSpPr/>
          <p:nvPr/>
        </p:nvSpPr>
        <p:spPr>
          <a:xfrm flipH="false" flipV="false" rot="0">
            <a:off x="5435831" y="4351307"/>
            <a:ext cx="1713621" cy="1584387"/>
          </a:xfrm>
          <a:custGeom>
            <a:avLst/>
            <a:gdLst/>
            <a:ahLst/>
            <a:cxnLst/>
            <a:rect r="r" b="b" t="t" l="l"/>
            <a:pathLst>
              <a:path h="1584387" w="1713621">
                <a:moveTo>
                  <a:pt x="0" y="0"/>
                </a:moveTo>
                <a:lnTo>
                  <a:pt x="1713620" y="0"/>
                </a:lnTo>
                <a:lnTo>
                  <a:pt x="1713620" y="1584386"/>
                </a:lnTo>
                <a:lnTo>
                  <a:pt x="0" y="1584386"/>
                </a:lnTo>
                <a:lnTo>
                  <a:pt x="0" y="0"/>
                </a:lnTo>
                <a:close/>
              </a:path>
            </a:pathLst>
          </a:custGeom>
          <a:blipFill>
            <a:blip r:embed="rId7"/>
            <a:stretch>
              <a:fillRect l="0" t="-4078" r="0" b="-4078"/>
            </a:stretch>
          </a:blipFill>
        </p:spPr>
      </p:sp>
      <p:sp>
        <p:nvSpPr>
          <p:cNvPr name="Freeform 10" id="10"/>
          <p:cNvSpPr/>
          <p:nvPr/>
        </p:nvSpPr>
        <p:spPr>
          <a:xfrm flipH="false" flipV="false" rot="0">
            <a:off x="7607648" y="4267621"/>
            <a:ext cx="2462261" cy="1846695"/>
          </a:xfrm>
          <a:custGeom>
            <a:avLst/>
            <a:gdLst/>
            <a:ahLst/>
            <a:cxnLst/>
            <a:rect r="r" b="b" t="t" l="l"/>
            <a:pathLst>
              <a:path h="1846695" w="2462261">
                <a:moveTo>
                  <a:pt x="0" y="0"/>
                </a:moveTo>
                <a:lnTo>
                  <a:pt x="2462261" y="0"/>
                </a:lnTo>
                <a:lnTo>
                  <a:pt x="2462261" y="1846695"/>
                </a:lnTo>
                <a:lnTo>
                  <a:pt x="0" y="1846695"/>
                </a:lnTo>
                <a:lnTo>
                  <a:pt x="0" y="0"/>
                </a:lnTo>
                <a:close/>
              </a:path>
            </a:pathLst>
          </a:custGeom>
          <a:blipFill>
            <a:blip r:embed="rId8"/>
            <a:stretch>
              <a:fillRect l="0" t="0" r="0" b="0"/>
            </a:stretch>
          </a:blipFill>
        </p:spPr>
      </p:sp>
      <p:sp>
        <p:nvSpPr>
          <p:cNvPr name="Freeform 11" id="11"/>
          <p:cNvSpPr/>
          <p:nvPr/>
        </p:nvSpPr>
        <p:spPr>
          <a:xfrm flipH="false" flipV="false" rot="0">
            <a:off x="12675267" y="4038229"/>
            <a:ext cx="2161647" cy="2210542"/>
          </a:xfrm>
          <a:custGeom>
            <a:avLst/>
            <a:gdLst/>
            <a:ahLst/>
            <a:cxnLst/>
            <a:rect r="r" b="b" t="t" l="l"/>
            <a:pathLst>
              <a:path h="2210542" w="2161647">
                <a:moveTo>
                  <a:pt x="0" y="0"/>
                </a:moveTo>
                <a:lnTo>
                  <a:pt x="2161647" y="0"/>
                </a:lnTo>
                <a:lnTo>
                  <a:pt x="2161647" y="2210542"/>
                </a:lnTo>
                <a:lnTo>
                  <a:pt x="0" y="2210542"/>
                </a:lnTo>
                <a:lnTo>
                  <a:pt x="0" y="0"/>
                </a:lnTo>
                <a:close/>
              </a:path>
            </a:pathLst>
          </a:custGeom>
          <a:blipFill>
            <a:blip r:embed="rId9"/>
            <a:stretch>
              <a:fillRect l="0" t="0" r="0" b="0"/>
            </a:stretch>
          </a:blipFill>
        </p:spPr>
      </p:sp>
      <p:sp>
        <p:nvSpPr>
          <p:cNvPr name="Freeform 12" id="12"/>
          <p:cNvSpPr/>
          <p:nvPr/>
        </p:nvSpPr>
        <p:spPr>
          <a:xfrm flipH="false" flipV="false" rot="0">
            <a:off x="9144000" y="6593289"/>
            <a:ext cx="2600404" cy="1733603"/>
          </a:xfrm>
          <a:custGeom>
            <a:avLst/>
            <a:gdLst/>
            <a:ahLst/>
            <a:cxnLst/>
            <a:rect r="r" b="b" t="t" l="l"/>
            <a:pathLst>
              <a:path h="1733603" w="2600404">
                <a:moveTo>
                  <a:pt x="0" y="0"/>
                </a:moveTo>
                <a:lnTo>
                  <a:pt x="2600404" y="0"/>
                </a:lnTo>
                <a:lnTo>
                  <a:pt x="2600404" y="1733603"/>
                </a:lnTo>
                <a:lnTo>
                  <a:pt x="0" y="1733603"/>
                </a:lnTo>
                <a:lnTo>
                  <a:pt x="0" y="0"/>
                </a:lnTo>
                <a:close/>
              </a:path>
            </a:pathLst>
          </a:custGeom>
          <a:blipFill>
            <a:blip r:embed="rId10"/>
            <a:stretch>
              <a:fillRect l="0" t="0" r="0" b="0"/>
            </a:stretch>
          </a:blipFill>
        </p:spPr>
      </p:sp>
      <p:sp>
        <p:nvSpPr>
          <p:cNvPr name="Freeform 13" id="13"/>
          <p:cNvSpPr/>
          <p:nvPr/>
        </p:nvSpPr>
        <p:spPr>
          <a:xfrm flipH="false" flipV="false" rot="0">
            <a:off x="9378866" y="8361918"/>
            <a:ext cx="5090487" cy="1385086"/>
          </a:xfrm>
          <a:custGeom>
            <a:avLst/>
            <a:gdLst/>
            <a:ahLst/>
            <a:cxnLst/>
            <a:rect r="r" b="b" t="t" l="l"/>
            <a:pathLst>
              <a:path h="1385086" w="5090487">
                <a:moveTo>
                  <a:pt x="0" y="0"/>
                </a:moveTo>
                <a:lnTo>
                  <a:pt x="5090487" y="0"/>
                </a:lnTo>
                <a:lnTo>
                  <a:pt x="5090487" y="1385086"/>
                </a:lnTo>
                <a:lnTo>
                  <a:pt x="0" y="1385086"/>
                </a:lnTo>
                <a:lnTo>
                  <a:pt x="0" y="0"/>
                </a:lnTo>
                <a:close/>
              </a:path>
            </a:pathLst>
          </a:custGeom>
          <a:blipFill>
            <a:blip r:embed="rId11"/>
            <a:stretch>
              <a:fillRect l="0" t="0" r="0" b="0"/>
            </a:stretch>
          </a:blipFill>
        </p:spPr>
      </p:sp>
      <p:sp>
        <p:nvSpPr>
          <p:cNvPr name="Freeform 14" id="14"/>
          <p:cNvSpPr/>
          <p:nvPr/>
        </p:nvSpPr>
        <p:spPr>
          <a:xfrm flipH="false" flipV="false" rot="0">
            <a:off x="11792831" y="6458835"/>
            <a:ext cx="3166872" cy="1950431"/>
          </a:xfrm>
          <a:custGeom>
            <a:avLst/>
            <a:gdLst/>
            <a:ahLst/>
            <a:cxnLst/>
            <a:rect r="r" b="b" t="t" l="l"/>
            <a:pathLst>
              <a:path h="1950431" w="3166872">
                <a:moveTo>
                  <a:pt x="0" y="0"/>
                </a:moveTo>
                <a:lnTo>
                  <a:pt x="3166872" y="0"/>
                </a:lnTo>
                <a:lnTo>
                  <a:pt x="3166872" y="1950431"/>
                </a:lnTo>
                <a:lnTo>
                  <a:pt x="0" y="1950431"/>
                </a:lnTo>
                <a:lnTo>
                  <a:pt x="0" y="0"/>
                </a:lnTo>
                <a:close/>
              </a:path>
            </a:pathLst>
          </a:custGeom>
          <a:blipFill>
            <a:blip r:embed="rId12"/>
            <a:stretch>
              <a:fillRect l="0" t="-31183" r="0" b="-31183"/>
            </a:stretch>
          </a:blipFill>
        </p:spPr>
      </p:sp>
      <p:sp>
        <p:nvSpPr>
          <p:cNvPr name="TextBox 15" id="15"/>
          <p:cNvSpPr txBox="true"/>
          <p:nvPr/>
        </p:nvSpPr>
        <p:spPr>
          <a:xfrm rot="0">
            <a:off x="778316" y="846530"/>
            <a:ext cx="8365684" cy="1543108"/>
          </a:xfrm>
          <a:prstGeom prst="rect">
            <a:avLst/>
          </a:prstGeom>
        </p:spPr>
        <p:txBody>
          <a:bodyPr anchor="t" rtlCol="false" tIns="0" lIns="0" bIns="0" rIns="0">
            <a:spAutoFit/>
          </a:bodyPr>
          <a:lstStyle/>
          <a:p>
            <a:pPr algn="ctr">
              <a:lnSpc>
                <a:spcPts val="6296"/>
              </a:lnSpc>
              <a:spcBef>
                <a:spcPct val="0"/>
              </a:spcBef>
            </a:pPr>
            <a:r>
              <a:rPr lang="en-US" b="true" sz="4497" spc="-179">
                <a:solidFill>
                  <a:srgbClr val="1800AD"/>
                </a:solidFill>
                <a:latin typeface="Open Sans Bold"/>
                <a:ea typeface="Open Sans Bold"/>
                <a:cs typeface="Open Sans Bold"/>
                <a:sym typeface="Open Sans Bold"/>
              </a:rPr>
              <a:t>4</a:t>
            </a:r>
            <a:r>
              <a:rPr lang="en-US" b="true" sz="4497" spc="-179">
                <a:solidFill>
                  <a:srgbClr val="1800AD"/>
                </a:solidFill>
                <a:latin typeface="Open Sans Bold"/>
                <a:ea typeface="Open Sans Bold"/>
                <a:cs typeface="Open Sans Bold"/>
                <a:sym typeface="Open Sans Bold"/>
              </a:rPr>
              <a:t>. </a:t>
            </a:r>
            <a:r>
              <a:rPr lang="en-US" b="true" sz="4497" spc="-179">
                <a:solidFill>
                  <a:srgbClr val="1800AD"/>
                </a:solidFill>
                <a:latin typeface="Open Sans Bold"/>
                <a:ea typeface="Open Sans Bold"/>
                <a:cs typeface="Open Sans Bold"/>
                <a:sym typeface="Open Sans Bold"/>
                <a:hlinkClick r:id="rId13" tooltip="https://docs.google.com/document/d/1Aj412LDhC2GX5s9r6tsa-CrEfuplDZWh-MZF-aMS8U4/edit?tab=t.0#heading=h.3e3vy3vkprq"/>
              </a:rPr>
              <a:t>Servicios d</a:t>
            </a:r>
            <a:r>
              <a:rPr lang="en-US" b="true" sz="4497" spc="-179">
                <a:solidFill>
                  <a:srgbClr val="1800AD"/>
                </a:solidFill>
                <a:latin typeface="Open Sans Bold"/>
                <a:ea typeface="Open Sans Bold"/>
                <a:cs typeface="Open Sans Bold"/>
                <a:sym typeface="Open Sans Bold"/>
              </a:rPr>
              <a:t>e almacenamiento</a:t>
            </a:r>
          </a:p>
          <a:p>
            <a:pPr algn="ctr">
              <a:lnSpc>
                <a:spcPts val="6296"/>
              </a:lnSpc>
              <a:spcBef>
                <a:spcPct val="0"/>
              </a:spcBef>
            </a:pPr>
          </a:p>
        </p:txBody>
      </p:sp>
      <p:sp>
        <p:nvSpPr>
          <p:cNvPr name="TextBox 16" id="16"/>
          <p:cNvSpPr txBox="true"/>
          <p:nvPr/>
        </p:nvSpPr>
        <p:spPr>
          <a:xfrm rot="0">
            <a:off x="863220" y="2463428"/>
            <a:ext cx="15958692" cy="422276"/>
          </a:xfrm>
          <a:prstGeom prst="rect">
            <a:avLst/>
          </a:prstGeom>
        </p:spPr>
        <p:txBody>
          <a:bodyPr anchor="t" rtlCol="false" tIns="0" lIns="0" bIns="0" rIns="0">
            <a:spAutoFit/>
          </a:bodyPr>
          <a:lstStyle/>
          <a:p>
            <a:pPr algn="l">
              <a:lnSpc>
                <a:spcPts val="3499"/>
              </a:lnSpc>
              <a:spcBef>
                <a:spcPct val="0"/>
              </a:spcBef>
            </a:pPr>
            <a:r>
              <a:rPr lang="en-US" sz="2499" spc="-99">
                <a:solidFill>
                  <a:srgbClr val="000000"/>
                </a:solidFill>
                <a:latin typeface="Open Sans"/>
                <a:ea typeface="Open Sans"/>
                <a:cs typeface="Open Sans"/>
                <a:sym typeface="Open Sans"/>
              </a:rPr>
              <a:t>En estos servicios hay distintos tipos de nubes de almacenamiento, tanto de manera personal y profesional.</a:t>
            </a:r>
          </a:p>
        </p:txBody>
      </p:sp>
      <p:sp>
        <p:nvSpPr>
          <p:cNvPr name="TextBox 17" id="17"/>
          <p:cNvSpPr txBox="true"/>
          <p:nvPr/>
        </p:nvSpPr>
        <p:spPr>
          <a:xfrm rot="0">
            <a:off x="778316" y="4711382"/>
            <a:ext cx="2500610" cy="778512"/>
          </a:xfrm>
          <a:prstGeom prst="rect">
            <a:avLst/>
          </a:prstGeom>
        </p:spPr>
        <p:txBody>
          <a:bodyPr anchor="t" rtlCol="false" tIns="0" lIns="0" bIns="0" rIns="0">
            <a:spAutoFit/>
          </a:bodyPr>
          <a:lstStyle/>
          <a:p>
            <a:pPr algn="ctr">
              <a:lnSpc>
                <a:spcPts val="6439"/>
              </a:lnSpc>
              <a:spcBef>
                <a:spcPct val="0"/>
              </a:spcBef>
            </a:pPr>
            <a:r>
              <a:rPr lang="en-US" b="true" sz="4599" spc="-183" u="sng">
                <a:solidFill>
                  <a:srgbClr val="000000"/>
                </a:solidFill>
                <a:latin typeface="Open Sans Bold"/>
                <a:ea typeface="Open Sans Bold"/>
                <a:cs typeface="Open Sans Bold"/>
                <a:sym typeface="Open Sans Bold"/>
              </a:rPr>
              <a:t>Personal:</a:t>
            </a:r>
          </a:p>
        </p:txBody>
      </p:sp>
      <p:sp>
        <p:nvSpPr>
          <p:cNvPr name="TextBox 18" id="18"/>
          <p:cNvSpPr txBox="true"/>
          <p:nvPr/>
        </p:nvSpPr>
        <p:spPr>
          <a:xfrm rot="0">
            <a:off x="638064" y="7001932"/>
            <a:ext cx="8204501" cy="778512"/>
          </a:xfrm>
          <a:prstGeom prst="rect">
            <a:avLst/>
          </a:prstGeom>
        </p:spPr>
        <p:txBody>
          <a:bodyPr anchor="t" rtlCol="false" tIns="0" lIns="0" bIns="0" rIns="0">
            <a:spAutoFit/>
          </a:bodyPr>
          <a:lstStyle/>
          <a:p>
            <a:pPr algn="ctr">
              <a:lnSpc>
                <a:spcPts val="6439"/>
              </a:lnSpc>
              <a:spcBef>
                <a:spcPct val="0"/>
              </a:spcBef>
            </a:pPr>
            <a:r>
              <a:rPr lang="en-US" b="true" sz="4599" spc="-183" u="sng">
                <a:solidFill>
                  <a:srgbClr val="000000"/>
                </a:solidFill>
                <a:latin typeface="Open Sans Bold"/>
                <a:ea typeface="Open Sans Bold"/>
                <a:cs typeface="Open Sans Bold"/>
                <a:sym typeface="Open Sans Bold"/>
              </a:rPr>
              <a:t>Infraestructura de empresas: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DAG2_DmogOg</dc:identifier>
  <dcterms:modified xsi:type="dcterms:W3CDTF">2011-08-01T06:04:30Z</dcterms:modified>
  <cp:revision>1</cp:revision>
  <dc:title>Cloud Computing</dc:title>
</cp:coreProperties>
</file>

<file path=docProps/thumbnail.jpeg>
</file>